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61" r:id="rId4"/>
    <p:sldId id="263" r:id="rId5"/>
    <p:sldId id="267" r:id="rId6"/>
    <p:sldId id="268" r:id="rId7"/>
    <p:sldId id="269" r:id="rId8"/>
    <p:sldId id="270" r:id="rId9"/>
    <p:sldId id="271" r:id="rId10"/>
    <p:sldId id="274" r:id="rId11"/>
    <p:sldId id="273" r:id="rId12"/>
    <p:sldId id="258" r:id="rId13"/>
    <p:sldId id="25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118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631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993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31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42227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1970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7443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1636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266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439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048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73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0427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053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031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881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9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8441916-502C-41D0-A16F-9C7020744220}" type="datetimeFigureOut">
              <a:rPr lang="en-ID" smtClean="0"/>
              <a:t>17/10/2024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943A974-AB78-42BC-A1DF-F87B945736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2680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  <p:sldLayoutId id="21474838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DEB94-3F4F-4DE9-B43B-09C4F8AF1F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dan </a:t>
            </a:r>
            <a:r>
              <a:rPr lang="en-US" dirty="0" err="1"/>
              <a:t>Perubahan</a:t>
            </a:r>
            <a:r>
              <a:rPr lang="en-US" dirty="0"/>
              <a:t> Harga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F66F01-DDFA-45FB-B1DF-2807082BF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Abram Evander 2023131002</a:t>
            </a:r>
          </a:p>
          <a:p>
            <a:r>
              <a:rPr lang="en-US" dirty="0"/>
              <a:t>Yolanda </a:t>
            </a:r>
            <a:r>
              <a:rPr lang="en-US" dirty="0" err="1"/>
              <a:t>Tiomora</a:t>
            </a:r>
            <a:r>
              <a:rPr lang="en-US" dirty="0"/>
              <a:t>   (2023131001)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74745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4E639-0363-4DD6-866E-5917C74C1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938" y="973668"/>
            <a:ext cx="8761413" cy="706964"/>
          </a:xfrm>
        </p:spPr>
        <p:txBody>
          <a:bodyPr/>
          <a:lstStyle/>
          <a:p>
            <a:r>
              <a:rPr lang="en-ID" b="0" i="0" dirty="0" err="1">
                <a:effectLst/>
                <a:latin typeface="Roboto" panose="02000000000000000000" pitchFamily="2" charset="0"/>
              </a:rPr>
              <a:t>Akutansi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di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luar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negeri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B7604-327A-4E83-8F4F-896D3DA94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2332383"/>
            <a:ext cx="11224592" cy="41876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b="0" i="0" dirty="0">
                <a:effectLst/>
                <a:latin typeface="Roboto" panose="02000000000000000000" pitchFamily="2" charset="0"/>
              </a:rPr>
              <a:t>Di Amerika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Serikat</a:t>
            </a:r>
            <a:r>
              <a:rPr lang="en-ID" b="0" i="0" dirty="0">
                <a:effectLst/>
                <a:latin typeface="Roboto" panose="02000000000000000000" pitchFamily="2" charset="0"/>
              </a:rPr>
              <a:t>, FASB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berupaya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membahas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masalah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mewajibkan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pelapor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besar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melakukan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eksperimen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pengungkapan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beli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konstan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histories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pengungkapan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b="0" i="0" dirty="0">
                <a:effectLst/>
                <a:latin typeface="Roboto" panose="02000000000000000000" pitchFamily="2" charset="0"/>
              </a:rPr>
              <a:t>. Oleh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karena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itu</a:t>
            </a:r>
            <a:r>
              <a:rPr lang="en-ID" b="0" i="0" dirty="0">
                <a:effectLst/>
                <a:latin typeface="Roboto" panose="02000000000000000000" pitchFamily="2" charset="0"/>
              </a:rPr>
              <a:t>, investor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memerlukan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keunagan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disesuaikan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tingkat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spesifik</a:t>
            </a:r>
            <a:r>
              <a:rPr lang="en-ID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bukan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tingkat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umum</a:t>
            </a:r>
            <a:r>
              <a:rPr lang="en-ID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karena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tingkat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spesifik</a:t>
            </a:r>
            <a:r>
              <a:rPr lang="en-ID" b="0" i="0" dirty="0">
                <a:effectLst/>
                <a:latin typeface="Roboto" panose="02000000000000000000" pitchFamily="2" charset="0"/>
              </a:rPr>
              <a:t> (model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kita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gunakan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)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menentukan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jumlah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maksimum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dapat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dibayarkan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oleh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dividen</a:t>
            </a:r>
            <a:r>
              <a:rPr lang="en-ID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kekayaan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dapat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dibagikan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)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tanpa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mengurangi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kapasitas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produktifnya</a:t>
            </a:r>
            <a:r>
              <a:rPr lang="en-ID" b="0" i="0" dirty="0">
                <a:effectLst/>
                <a:latin typeface="Roboto" panose="02000000000000000000" pitchFamily="2" charset="0"/>
              </a:rPr>
              <a:t>. Model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histories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tetap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saja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adalah</a:t>
            </a:r>
            <a:r>
              <a:rPr lang="en-ID" b="0" i="0" dirty="0">
                <a:effectLst/>
                <a:latin typeface="Roboto" panose="02000000000000000000" pitchFamily="2" charset="0"/>
              </a:rPr>
              <a:t> model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historis</a:t>
            </a:r>
            <a:r>
              <a:rPr lang="en-ID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0" indent="0">
              <a:buNone/>
            </a:pPr>
            <a:r>
              <a:rPr lang="en-ID" b="0" i="0" dirty="0" err="1">
                <a:effectLst/>
                <a:latin typeface="Roboto" panose="02000000000000000000" pitchFamily="2" charset="0"/>
              </a:rPr>
              <a:t>Prosedur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tingkat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lebih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disukai</a:t>
            </a:r>
            <a:r>
              <a:rPr lang="en-ID" b="0" i="0" dirty="0">
                <a:effectLst/>
                <a:latin typeface="Roboto" panose="02000000000000000000" pitchFamily="2" charset="0"/>
              </a:rPr>
              <a:t>: </a:t>
            </a:r>
          </a:p>
          <a:p>
            <a:r>
              <a:rPr lang="en-ID" b="0" i="0" dirty="0" err="1">
                <a:effectLst/>
                <a:latin typeface="Roboto" panose="02000000000000000000" pitchFamily="2" charset="0"/>
              </a:rPr>
              <a:t>Sajikan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ulang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seluruh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anak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baik</a:t>
            </a:r>
            <a:r>
              <a:rPr lang="en-ID" b="0" i="0" dirty="0">
                <a:effectLst/>
                <a:latin typeface="Roboto" panose="02000000000000000000" pitchFamily="2" charset="0"/>
              </a:rPr>
              <a:t> domestic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secara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spesifik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maupun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asing</a:t>
            </a:r>
            <a:r>
              <a:rPr lang="en-ID" b="0" i="0" dirty="0">
                <a:effectLst/>
                <a:latin typeface="Roboto" panose="02000000000000000000" pitchFamily="2" charset="0"/>
              </a:rPr>
              <a:t>,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induk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mencerminkan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spesifik</a:t>
            </a:r>
            <a:r>
              <a:rPr lang="en-ID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contoh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b="0" i="0" dirty="0">
                <a:effectLst/>
                <a:latin typeface="Roboto" panose="02000000000000000000" pitchFamily="2" charset="0"/>
              </a:rPr>
              <a:t>) </a:t>
            </a:r>
          </a:p>
          <a:p>
            <a:r>
              <a:rPr lang="en-ID" b="0" i="0" dirty="0" err="1">
                <a:effectLst/>
                <a:latin typeface="Roboto" panose="02000000000000000000" pitchFamily="2" charset="0"/>
              </a:rPr>
              <a:t>Translasikan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akun-akun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seluruh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anak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diluar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negeri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nilai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ekuivalen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mata</a:t>
            </a:r>
            <a:r>
              <a:rPr lang="en-ID" b="0" i="0" dirty="0">
                <a:effectLst/>
                <a:latin typeface="Roboto" panose="02000000000000000000" pitchFamily="2" charset="0"/>
              </a:rPr>
              <a:t> uang domestic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menggunakan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suatu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nilai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konstan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yaitu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kurs</a:t>
            </a:r>
            <a:r>
              <a:rPr lang="en-ID" b="0" i="0" dirty="0">
                <a:effectLst/>
                <a:latin typeface="Roboto" panose="02000000000000000000" pitchFamily="2" charset="0"/>
              </a:rPr>
              <a:t> valuta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saing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pada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tahaun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dasar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tahun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sekarang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) </a:t>
            </a:r>
          </a:p>
          <a:p>
            <a:r>
              <a:rPr lang="en-ID" b="0" i="0" dirty="0" err="1">
                <a:effectLst/>
                <a:latin typeface="Roboto" panose="02000000000000000000" pitchFamily="2" charset="0"/>
              </a:rPr>
              <a:t>Gunakanlah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indeks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spesifik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relevan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apa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dikonsumsi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oleh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menghitung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78493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F876B99B-0156-BB5F-257A-209C8FC6B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70" y="683178"/>
            <a:ext cx="10515600" cy="58193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79ADBB1C-D021-97BF-F8E5-182325CEF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543406"/>
            <a:ext cx="11251096" cy="510918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1200" b="1" dirty="0" err="1"/>
              <a:t>Ringkasan</a:t>
            </a:r>
            <a:r>
              <a:rPr lang="en-ID" sz="1200" b="1" dirty="0"/>
              <a:t> </a:t>
            </a:r>
            <a:r>
              <a:rPr lang="en-ID" sz="1200" b="1" dirty="0" err="1"/>
              <a:t>Studi</a:t>
            </a:r>
            <a:r>
              <a:rPr lang="en-ID" sz="1200" b="1" dirty="0"/>
              <a:t> </a:t>
            </a:r>
            <a:r>
              <a:rPr lang="en-ID" sz="1200" b="1" dirty="0" err="1"/>
              <a:t>Kasus</a:t>
            </a:r>
            <a:endParaRPr lang="en-ID" sz="1200" b="1" dirty="0"/>
          </a:p>
          <a:p>
            <a:pPr marL="0" indent="0">
              <a:buNone/>
            </a:pPr>
            <a:r>
              <a:rPr lang="en-ID" sz="1200" b="1" dirty="0" err="1"/>
              <a:t>Pelaporan</a:t>
            </a:r>
            <a:r>
              <a:rPr lang="en-ID" sz="1200" b="1" dirty="0"/>
              <a:t> </a:t>
            </a:r>
            <a:r>
              <a:rPr lang="en-ID" sz="1200" b="1" dirty="0" err="1"/>
              <a:t>Keuangan</a:t>
            </a:r>
            <a:r>
              <a:rPr lang="en-ID" sz="1200" b="1" dirty="0"/>
              <a:t> dan </a:t>
            </a:r>
            <a:r>
              <a:rPr lang="en-ID" sz="1200" b="1" dirty="0" err="1"/>
              <a:t>Perubahan</a:t>
            </a:r>
            <a:r>
              <a:rPr lang="en-ID" sz="1200" b="1" dirty="0"/>
              <a:t> Harga (SFAS No. 33 dan SFAS 89)</a:t>
            </a:r>
          </a:p>
          <a:p>
            <a:pPr marL="0" indent="0">
              <a:buNone/>
            </a:pPr>
            <a:r>
              <a:rPr lang="en-ID" sz="1200" dirty="0"/>
              <a:t>Pada </a:t>
            </a:r>
            <a:r>
              <a:rPr lang="en-ID" sz="1200" dirty="0" err="1"/>
              <a:t>tahun</a:t>
            </a:r>
            <a:r>
              <a:rPr lang="en-ID" sz="1200" dirty="0"/>
              <a:t> 1970, FASB </a:t>
            </a:r>
            <a:r>
              <a:rPr lang="en-ID" sz="1200" dirty="0" err="1"/>
              <a:t>mengeluarkan</a:t>
            </a:r>
            <a:r>
              <a:rPr lang="en-ID" sz="1200" dirty="0"/>
              <a:t> SFAS No. 33, yang </a:t>
            </a:r>
            <a:r>
              <a:rPr lang="en-ID" sz="1200" dirty="0" err="1"/>
              <a:t>mewajibkan</a:t>
            </a:r>
            <a:r>
              <a:rPr lang="en-ID" sz="1200" dirty="0"/>
              <a:t> </a:t>
            </a:r>
            <a:r>
              <a:rPr lang="en-ID" sz="1200" dirty="0" err="1"/>
              <a:t>perusahaan</a:t>
            </a:r>
            <a:r>
              <a:rPr lang="en-ID" sz="1200" dirty="0"/>
              <a:t> AS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aset</a:t>
            </a:r>
            <a:r>
              <a:rPr lang="en-ID" sz="1200" dirty="0"/>
              <a:t> </a:t>
            </a:r>
            <a:r>
              <a:rPr lang="en-ID" sz="1200" dirty="0" err="1"/>
              <a:t>besar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mengungkapkan</a:t>
            </a:r>
            <a:r>
              <a:rPr lang="en-ID" sz="1200" dirty="0"/>
              <a:t> </a:t>
            </a:r>
            <a:r>
              <a:rPr lang="en-ID" sz="1200" dirty="0" err="1"/>
              <a:t>informasi</a:t>
            </a:r>
            <a:r>
              <a:rPr lang="en-ID" sz="1200" dirty="0"/>
              <a:t> </a:t>
            </a:r>
            <a:r>
              <a:rPr lang="en-ID" sz="1200" dirty="0" err="1"/>
              <a:t>tentang</a:t>
            </a:r>
            <a:r>
              <a:rPr lang="en-ID" sz="1200" dirty="0"/>
              <a:t> </a:t>
            </a:r>
            <a:r>
              <a:rPr lang="en-ID" sz="1200" dirty="0" err="1"/>
              <a:t>daya</a:t>
            </a:r>
            <a:r>
              <a:rPr lang="en-ID" sz="1200" dirty="0"/>
              <a:t> </a:t>
            </a:r>
            <a:r>
              <a:rPr lang="en-ID" sz="1200" dirty="0" err="1"/>
              <a:t>beli</a:t>
            </a:r>
            <a:r>
              <a:rPr lang="en-ID" sz="1200" dirty="0"/>
              <a:t> </a:t>
            </a:r>
            <a:r>
              <a:rPr lang="en-ID" sz="1200" dirty="0" err="1"/>
              <a:t>konstan</a:t>
            </a:r>
            <a:r>
              <a:rPr lang="en-ID" sz="1200" dirty="0"/>
              <a:t> </a:t>
            </a:r>
            <a:r>
              <a:rPr lang="en-ID" sz="1200" dirty="0" err="1"/>
              <a:t>biaya</a:t>
            </a:r>
            <a:r>
              <a:rPr lang="en-ID" sz="1200" dirty="0"/>
              <a:t> </a:t>
            </a:r>
            <a:r>
              <a:rPr lang="en-ID" sz="1200" dirty="0" err="1"/>
              <a:t>historis</a:t>
            </a:r>
            <a:r>
              <a:rPr lang="en-ID" sz="1200" dirty="0"/>
              <a:t> dan </a:t>
            </a:r>
            <a:r>
              <a:rPr lang="en-ID" sz="1200" dirty="0" err="1"/>
              <a:t>biaya</a:t>
            </a:r>
            <a:r>
              <a:rPr lang="en-ID" sz="1200" dirty="0"/>
              <a:t> </a:t>
            </a:r>
            <a:r>
              <a:rPr lang="en-ID" sz="1200" dirty="0" err="1"/>
              <a:t>kini</a:t>
            </a:r>
            <a:r>
              <a:rPr lang="en-ID" sz="1200" dirty="0"/>
              <a:t> </a:t>
            </a:r>
            <a:r>
              <a:rPr lang="en-ID" sz="1200" dirty="0" err="1"/>
              <a:t>selama</a:t>
            </a:r>
            <a:r>
              <a:rPr lang="en-ID" sz="1200" dirty="0"/>
              <a:t> lima </a:t>
            </a:r>
            <a:r>
              <a:rPr lang="en-ID" sz="1200" dirty="0" err="1"/>
              <a:t>tahun</a:t>
            </a:r>
            <a:r>
              <a:rPr lang="en-ID" sz="1200" dirty="0"/>
              <a:t>. </a:t>
            </a:r>
            <a:r>
              <a:rPr lang="en-ID" sz="1200" dirty="0" err="1"/>
              <a:t>Tujuannya</a:t>
            </a:r>
            <a:r>
              <a:rPr lang="en-ID" sz="1200" dirty="0"/>
              <a:t> </a:t>
            </a:r>
            <a:r>
              <a:rPr lang="en-ID" sz="1200" dirty="0" err="1"/>
              <a:t>adalah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memberikan</a:t>
            </a:r>
            <a:r>
              <a:rPr lang="en-ID" sz="1200" dirty="0"/>
              <a:t> </a:t>
            </a:r>
            <a:r>
              <a:rPr lang="en-ID" sz="1200" dirty="0" err="1"/>
              <a:t>transparansi</a:t>
            </a:r>
            <a:r>
              <a:rPr lang="en-ID" sz="1200" dirty="0"/>
              <a:t> </a:t>
            </a:r>
            <a:r>
              <a:rPr lang="en-ID" sz="1200" dirty="0" err="1"/>
              <a:t>mengenai</a:t>
            </a:r>
            <a:r>
              <a:rPr lang="en-ID" sz="1200" dirty="0"/>
              <a:t> </a:t>
            </a:r>
            <a:r>
              <a:rPr lang="en-ID" sz="1200" dirty="0" err="1"/>
              <a:t>pengaruh</a:t>
            </a:r>
            <a:r>
              <a:rPr lang="en-ID" sz="1200" dirty="0"/>
              <a:t> </a:t>
            </a:r>
            <a:r>
              <a:rPr lang="en-ID" sz="1200" dirty="0" err="1"/>
              <a:t>inflasi</a:t>
            </a:r>
            <a:r>
              <a:rPr lang="en-ID" sz="1200" dirty="0"/>
              <a:t> pada </a:t>
            </a:r>
            <a:r>
              <a:rPr lang="en-ID" sz="1200" dirty="0" err="1"/>
              <a:t>laporan</a:t>
            </a:r>
            <a:r>
              <a:rPr lang="en-ID" sz="1200" dirty="0"/>
              <a:t> </a:t>
            </a:r>
            <a:r>
              <a:rPr lang="en-ID" sz="1200" dirty="0" err="1"/>
              <a:t>keuangan</a:t>
            </a:r>
            <a:r>
              <a:rPr lang="en-ID" sz="1200" dirty="0"/>
              <a:t>.</a:t>
            </a:r>
          </a:p>
          <a:p>
            <a:pPr marL="0" indent="0">
              <a:buNone/>
            </a:pPr>
            <a:r>
              <a:rPr lang="en-ID" sz="1200" b="1" dirty="0" err="1"/>
              <a:t>Tantangan</a:t>
            </a:r>
            <a:r>
              <a:rPr lang="en-ID" sz="1200" b="1" dirty="0"/>
              <a:t> yang </a:t>
            </a:r>
            <a:r>
              <a:rPr lang="en-ID" sz="1200" b="1" dirty="0" err="1"/>
              <a:t>Dihadapi</a:t>
            </a:r>
            <a:r>
              <a:rPr lang="en-ID" sz="1200" dirty="0"/>
              <a:t>:</a:t>
            </a:r>
          </a:p>
          <a:p>
            <a:pPr>
              <a:buFont typeface="+mj-lt"/>
              <a:buAutoNum type="arabicPeriod"/>
            </a:pPr>
            <a:r>
              <a:rPr lang="en-ID" sz="1200" dirty="0" err="1"/>
              <a:t>Pengungkapan</a:t>
            </a:r>
            <a:r>
              <a:rPr lang="en-ID" sz="1200" dirty="0"/>
              <a:t> </a:t>
            </a:r>
            <a:r>
              <a:rPr lang="en-ID" sz="1200" dirty="0" err="1"/>
              <a:t>ganda</a:t>
            </a:r>
            <a:r>
              <a:rPr lang="en-ID" sz="1200" dirty="0"/>
              <a:t> </a:t>
            </a:r>
            <a:r>
              <a:rPr lang="en-ID" sz="1200" dirty="0" err="1"/>
              <a:t>membingungkan</a:t>
            </a:r>
            <a:r>
              <a:rPr lang="en-ID" sz="1200" dirty="0"/>
              <a:t> </a:t>
            </a:r>
            <a:r>
              <a:rPr lang="en-ID" sz="1200" dirty="0" err="1"/>
              <a:t>pengguna</a:t>
            </a:r>
            <a:r>
              <a:rPr lang="en-ID" sz="1200" dirty="0"/>
              <a:t> </a:t>
            </a:r>
            <a:r>
              <a:rPr lang="en-ID" sz="1200" dirty="0" err="1"/>
              <a:t>laporan</a:t>
            </a:r>
            <a:r>
              <a:rPr lang="en-ID" sz="1200" dirty="0"/>
              <a:t>.</a:t>
            </a:r>
          </a:p>
          <a:p>
            <a:pPr>
              <a:buFont typeface="+mj-lt"/>
              <a:buAutoNum type="arabicPeriod"/>
            </a:pPr>
            <a:r>
              <a:rPr lang="en-ID" sz="1200" dirty="0" err="1"/>
              <a:t>Biaya</a:t>
            </a:r>
            <a:r>
              <a:rPr lang="en-ID" sz="1200" dirty="0"/>
              <a:t> </a:t>
            </a:r>
            <a:r>
              <a:rPr lang="en-ID" sz="1200" dirty="0" err="1"/>
              <a:t>penyusunan</a:t>
            </a:r>
            <a:r>
              <a:rPr lang="en-ID" sz="1200" dirty="0"/>
              <a:t> </a:t>
            </a:r>
            <a:r>
              <a:rPr lang="en-ID" sz="1200" dirty="0" err="1"/>
              <a:t>pengungkapan</a:t>
            </a:r>
            <a:r>
              <a:rPr lang="en-ID" sz="1200" dirty="0"/>
              <a:t> </a:t>
            </a:r>
            <a:r>
              <a:rPr lang="en-ID" sz="1200" dirty="0" err="1"/>
              <a:t>ganda</a:t>
            </a:r>
            <a:r>
              <a:rPr lang="en-ID" sz="1200" dirty="0"/>
              <a:t> </a:t>
            </a:r>
            <a:r>
              <a:rPr lang="en-ID" sz="1200" dirty="0" err="1"/>
              <a:t>terlalu</a:t>
            </a:r>
            <a:r>
              <a:rPr lang="en-ID" sz="1200" dirty="0"/>
              <a:t> </a:t>
            </a:r>
            <a:r>
              <a:rPr lang="en-ID" sz="1200" dirty="0" err="1"/>
              <a:t>tinggi</a:t>
            </a:r>
            <a:r>
              <a:rPr lang="en-ID" sz="1200" dirty="0"/>
              <a:t>.</a:t>
            </a:r>
          </a:p>
          <a:p>
            <a:pPr>
              <a:buFont typeface="+mj-lt"/>
              <a:buAutoNum type="arabicPeriod"/>
            </a:pPr>
            <a:r>
              <a:rPr lang="en-ID" sz="1200" dirty="0"/>
              <a:t>Daya </a:t>
            </a:r>
            <a:r>
              <a:rPr lang="en-ID" sz="1200" dirty="0" err="1"/>
              <a:t>beli</a:t>
            </a:r>
            <a:r>
              <a:rPr lang="en-ID" sz="1200" dirty="0"/>
              <a:t> </a:t>
            </a:r>
            <a:r>
              <a:rPr lang="en-ID" sz="1200" dirty="0" err="1"/>
              <a:t>konstan</a:t>
            </a:r>
            <a:r>
              <a:rPr lang="en-ID" sz="1200" dirty="0"/>
              <a:t> </a:t>
            </a:r>
            <a:r>
              <a:rPr lang="en-ID" sz="1200" dirty="0" err="1"/>
              <a:t>biaya</a:t>
            </a:r>
            <a:r>
              <a:rPr lang="en-ID" sz="1200" dirty="0"/>
              <a:t> </a:t>
            </a:r>
            <a:r>
              <a:rPr lang="en-ID" sz="1200" dirty="0" err="1"/>
              <a:t>historis</a:t>
            </a:r>
            <a:r>
              <a:rPr lang="en-ID" sz="1200" dirty="0"/>
              <a:t> </a:t>
            </a:r>
            <a:r>
              <a:rPr lang="en-ID" sz="1200" dirty="0" err="1"/>
              <a:t>kurang</a:t>
            </a:r>
            <a:r>
              <a:rPr lang="en-ID" sz="1200" dirty="0"/>
              <a:t> </a:t>
            </a:r>
            <a:r>
              <a:rPr lang="en-ID" sz="1200" dirty="0" err="1"/>
              <a:t>bermanfaat</a:t>
            </a:r>
            <a:r>
              <a:rPr lang="en-ID" sz="1200" dirty="0"/>
              <a:t> </a:t>
            </a:r>
            <a:r>
              <a:rPr lang="en-ID" sz="1200" dirty="0" err="1"/>
              <a:t>dibandingkan</a:t>
            </a:r>
            <a:r>
              <a:rPr lang="en-ID" sz="1200" dirty="0"/>
              <a:t> data </a:t>
            </a:r>
            <a:r>
              <a:rPr lang="en-ID" sz="1200" dirty="0" err="1"/>
              <a:t>biaya</a:t>
            </a:r>
            <a:r>
              <a:rPr lang="en-ID" sz="1200" dirty="0"/>
              <a:t> </a:t>
            </a:r>
            <a:r>
              <a:rPr lang="en-ID" sz="1200" dirty="0" err="1"/>
              <a:t>kini</a:t>
            </a:r>
            <a:r>
              <a:rPr lang="en-ID" sz="1200" dirty="0"/>
              <a:t>.</a:t>
            </a:r>
          </a:p>
          <a:p>
            <a:pPr marL="0" indent="0">
              <a:buNone/>
            </a:pPr>
            <a:r>
              <a:rPr lang="en-ID" sz="1200" b="1" dirty="0" err="1"/>
              <a:t>Perubahan</a:t>
            </a:r>
            <a:r>
              <a:rPr lang="en-ID" sz="1200" b="1" dirty="0"/>
              <a:t> </a:t>
            </a:r>
            <a:r>
              <a:rPr lang="en-ID" sz="1200" b="1" dirty="0" err="1"/>
              <a:t>Regulasi</a:t>
            </a:r>
            <a:r>
              <a:rPr lang="en-ID" sz="1200" dirty="0"/>
              <a:t>: FASB </a:t>
            </a:r>
            <a:r>
              <a:rPr lang="en-ID" sz="1200" dirty="0" err="1"/>
              <a:t>kemudian</a:t>
            </a:r>
            <a:r>
              <a:rPr lang="en-ID" sz="1200" dirty="0"/>
              <a:t> </a:t>
            </a:r>
            <a:r>
              <a:rPr lang="en-ID" sz="1200" dirty="0" err="1"/>
              <a:t>mengeluarkan</a:t>
            </a:r>
            <a:r>
              <a:rPr lang="en-ID" sz="1200" dirty="0"/>
              <a:t> SFAS 89, yang </a:t>
            </a:r>
            <a:r>
              <a:rPr lang="en-ID" sz="1200" dirty="0" err="1"/>
              <a:t>mendorong</a:t>
            </a:r>
            <a:r>
              <a:rPr lang="en-ID" sz="1200" dirty="0"/>
              <a:t> </a:t>
            </a:r>
            <a:r>
              <a:rPr lang="en-ID" sz="1200" dirty="0" err="1"/>
              <a:t>tetapi</a:t>
            </a:r>
            <a:r>
              <a:rPr lang="en-ID" sz="1200" dirty="0"/>
              <a:t> </a:t>
            </a:r>
            <a:r>
              <a:rPr lang="en-ID" sz="1200" dirty="0" err="1"/>
              <a:t>tidak</a:t>
            </a:r>
            <a:r>
              <a:rPr lang="en-ID" sz="1200" dirty="0"/>
              <a:t> </a:t>
            </a:r>
            <a:r>
              <a:rPr lang="en-ID" sz="1200" dirty="0" err="1"/>
              <a:t>lagi</a:t>
            </a:r>
            <a:r>
              <a:rPr lang="en-ID" sz="1200" dirty="0"/>
              <a:t> </a:t>
            </a:r>
            <a:r>
              <a:rPr lang="en-ID" sz="1200" dirty="0" err="1"/>
              <a:t>mewajibkan</a:t>
            </a:r>
            <a:r>
              <a:rPr lang="en-ID" sz="1200" dirty="0"/>
              <a:t> </a:t>
            </a:r>
            <a:r>
              <a:rPr lang="en-ID" sz="1200" dirty="0" err="1"/>
              <a:t>pengungkapan</a:t>
            </a:r>
            <a:r>
              <a:rPr lang="en-ID" sz="1200" dirty="0"/>
              <a:t> </a:t>
            </a:r>
            <a:r>
              <a:rPr lang="en-ID" sz="1200" dirty="0" err="1"/>
              <a:t>tersebut</a:t>
            </a:r>
            <a:r>
              <a:rPr lang="en-ID" sz="1200" dirty="0"/>
              <a:t>. Panduan </a:t>
            </a:r>
            <a:r>
              <a:rPr lang="en-ID" sz="1200" dirty="0" err="1"/>
              <a:t>ini</a:t>
            </a:r>
            <a:r>
              <a:rPr lang="en-ID" sz="1200" dirty="0"/>
              <a:t> </a:t>
            </a:r>
            <a:r>
              <a:rPr lang="en-ID" sz="1200" dirty="0" err="1"/>
              <a:t>berfokus</a:t>
            </a:r>
            <a:r>
              <a:rPr lang="en-ID" sz="1200" dirty="0"/>
              <a:t> pada </a:t>
            </a:r>
            <a:r>
              <a:rPr lang="en-ID" sz="1200" dirty="0" err="1"/>
              <a:t>informasi</a:t>
            </a:r>
            <a:r>
              <a:rPr lang="en-ID" sz="1200" dirty="0"/>
              <a:t> yang </a:t>
            </a:r>
            <a:r>
              <a:rPr lang="en-ID" sz="1200" dirty="0" err="1"/>
              <a:t>lebih</a:t>
            </a:r>
            <a:r>
              <a:rPr lang="en-ID" sz="1200" dirty="0"/>
              <a:t> </a:t>
            </a:r>
            <a:r>
              <a:rPr lang="en-ID" sz="1200" dirty="0" err="1"/>
              <a:t>relevan</a:t>
            </a:r>
            <a:r>
              <a:rPr lang="en-ID" sz="1200" dirty="0"/>
              <a:t>, </a:t>
            </a:r>
            <a:r>
              <a:rPr lang="en-ID" sz="1200" dirty="0" err="1"/>
              <a:t>termasuk</a:t>
            </a:r>
            <a:r>
              <a:rPr lang="en-ID" sz="1200" dirty="0"/>
              <a:t> </a:t>
            </a:r>
            <a:r>
              <a:rPr lang="en-ID" sz="1200" dirty="0" err="1"/>
              <a:t>laba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operasi</a:t>
            </a:r>
            <a:r>
              <a:rPr lang="en-ID" sz="1200" dirty="0"/>
              <a:t> dan </a:t>
            </a:r>
            <a:r>
              <a:rPr lang="en-ID" sz="1200" dirty="0" err="1"/>
              <a:t>penyesuaian</a:t>
            </a:r>
            <a:r>
              <a:rPr lang="en-ID" sz="1200" dirty="0"/>
              <a:t> </a:t>
            </a:r>
            <a:r>
              <a:rPr lang="en-ID" sz="1200" dirty="0" err="1"/>
              <a:t>inflasi</a:t>
            </a:r>
            <a:r>
              <a:rPr lang="en-ID" sz="1200" dirty="0"/>
              <a:t>.</a:t>
            </a:r>
          </a:p>
          <a:p>
            <a:pPr marL="0" indent="0">
              <a:buNone/>
            </a:pPr>
            <a:r>
              <a:rPr lang="en-ID" sz="1200" b="1" dirty="0" err="1"/>
              <a:t>Informasi</a:t>
            </a:r>
            <a:r>
              <a:rPr lang="en-ID" sz="1200" b="1" dirty="0"/>
              <a:t> yang </a:t>
            </a:r>
            <a:r>
              <a:rPr lang="en-ID" sz="1200" b="1" dirty="0" err="1"/>
              <a:t>Didorong</a:t>
            </a:r>
            <a:r>
              <a:rPr lang="en-ID" sz="1200" b="1" dirty="0"/>
              <a:t> </a:t>
            </a:r>
            <a:r>
              <a:rPr lang="en-ID" sz="1200" b="1" dirty="0" err="1"/>
              <a:t>untuk</a:t>
            </a:r>
            <a:r>
              <a:rPr lang="en-ID" sz="1200" b="1" dirty="0"/>
              <a:t> </a:t>
            </a:r>
            <a:r>
              <a:rPr lang="en-ID" sz="1200" b="1" dirty="0" err="1"/>
              <a:t>Diungkapkan</a:t>
            </a:r>
            <a:r>
              <a:rPr lang="en-ID" sz="1200" dirty="0"/>
              <a:t>:</a:t>
            </a:r>
          </a:p>
          <a:p>
            <a:pPr marL="0" indent="0">
              <a:buNone/>
            </a:pPr>
            <a:r>
              <a:rPr lang="en-ID" sz="1200" dirty="0" err="1"/>
              <a:t>Penjualan</a:t>
            </a:r>
            <a:r>
              <a:rPr lang="en-ID" sz="1200" dirty="0"/>
              <a:t> </a:t>
            </a:r>
            <a:r>
              <a:rPr lang="en-ID" sz="1200" dirty="0" err="1"/>
              <a:t>bersih</a:t>
            </a:r>
            <a:r>
              <a:rPr lang="en-ID" sz="1200" dirty="0"/>
              <a:t> dan </a:t>
            </a:r>
            <a:r>
              <a:rPr lang="en-ID" sz="1200" dirty="0" err="1"/>
              <a:t>laba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operasi</a:t>
            </a:r>
            <a:r>
              <a:rPr lang="en-ID" sz="1200" dirty="0"/>
              <a:t>.</a:t>
            </a:r>
          </a:p>
          <a:p>
            <a:pPr marL="0" indent="0">
              <a:buNone/>
            </a:pPr>
            <a:r>
              <a:rPr lang="en-ID" sz="1200" dirty="0" err="1"/>
              <a:t>Keuntungan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kerugian</a:t>
            </a:r>
            <a:r>
              <a:rPr lang="en-ID" sz="1200" dirty="0"/>
              <a:t> </a:t>
            </a:r>
            <a:r>
              <a:rPr lang="en-ID" sz="1200" dirty="0" err="1"/>
              <a:t>daya</a:t>
            </a:r>
            <a:r>
              <a:rPr lang="en-ID" sz="1200" dirty="0"/>
              <a:t> </a:t>
            </a:r>
            <a:r>
              <a:rPr lang="en-ID" sz="1200" dirty="0" err="1"/>
              <a:t>beli</a:t>
            </a:r>
            <a:r>
              <a:rPr lang="en-ID" sz="1200" dirty="0"/>
              <a:t> </a:t>
            </a:r>
            <a:r>
              <a:rPr lang="en-ID" sz="1200" dirty="0" err="1"/>
              <a:t>atas</a:t>
            </a:r>
            <a:r>
              <a:rPr lang="en-ID" sz="1200" dirty="0"/>
              <a:t> </a:t>
            </a:r>
            <a:r>
              <a:rPr lang="en-ID" sz="1200" dirty="0" err="1"/>
              <a:t>pos-pos</a:t>
            </a:r>
            <a:r>
              <a:rPr lang="en-ID" sz="1200" dirty="0"/>
              <a:t> </a:t>
            </a:r>
            <a:r>
              <a:rPr lang="en-ID" sz="1200" dirty="0" err="1"/>
              <a:t>moneter</a:t>
            </a:r>
            <a:r>
              <a:rPr lang="en-ID" sz="1200" dirty="0"/>
              <a:t>.</a:t>
            </a:r>
          </a:p>
          <a:p>
            <a:pPr marL="0" indent="0">
              <a:buNone/>
            </a:pPr>
            <a:r>
              <a:rPr lang="en-ID" sz="1200" dirty="0" err="1"/>
              <a:t>Penyesuaian</a:t>
            </a:r>
            <a:r>
              <a:rPr lang="en-ID" sz="1200" dirty="0"/>
              <a:t> </a:t>
            </a:r>
            <a:r>
              <a:rPr lang="en-ID" sz="1200" dirty="0" err="1"/>
              <a:t>nilai</a:t>
            </a:r>
            <a:r>
              <a:rPr lang="en-ID" sz="1200" dirty="0"/>
              <a:t> </a:t>
            </a:r>
            <a:r>
              <a:rPr lang="en-ID" sz="1200" dirty="0" err="1"/>
              <a:t>aktiva</a:t>
            </a:r>
            <a:r>
              <a:rPr lang="en-ID" sz="1200" dirty="0"/>
              <a:t> </a:t>
            </a:r>
            <a:r>
              <a:rPr lang="en-ID" sz="1200" dirty="0" err="1"/>
              <a:t>bersih</a:t>
            </a:r>
            <a:r>
              <a:rPr lang="en-ID" sz="1200" dirty="0"/>
              <a:t> dan </a:t>
            </a:r>
            <a:r>
              <a:rPr lang="en-ID" sz="1200" dirty="0" err="1"/>
              <a:t>laba</a:t>
            </a:r>
            <a:r>
              <a:rPr lang="en-ID" sz="1200" dirty="0"/>
              <a:t> per </a:t>
            </a:r>
            <a:r>
              <a:rPr lang="en-ID" sz="1200" dirty="0" err="1"/>
              <a:t>saham</a:t>
            </a:r>
            <a:r>
              <a:rPr lang="en-ID" sz="1200" dirty="0"/>
              <a:t>.</a:t>
            </a:r>
          </a:p>
          <a:p>
            <a:pPr marL="0" indent="0">
              <a:buNone/>
            </a:pPr>
            <a:r>
              <a:rPr lang="en-ID" sz="1200" b="1" dirty="0" err="1"/>
              <a:t>Metode</a:t>
            </a:r>
            <a:r>
              <a:rPr lang="en-ID" sz="1200" b="1" dirty="0"/>
              <a:t> </a:t>
            </a:r>
            <a:r>
              <a:rPr lang="en-ID" sz="1200" b="1" dirty="0" err="1"/>
              <a:t>Translasi</a:t>
            </a:r>
            <a:r>
              <a:rPr lang="en-ID" sz="1200" dirty="0"/>
              <a:t>: Perusahaan </a:t>
            </a:r>
            <a:r>
              <a:rPr lang="en-ID" sz="1200" dirty="0" err="1"/>
              <a:t>multinasional</a:t>
            </a:r>
            <a:r>
              <a:rPr lang="en-ID" sz="1200" dirty="0"/>
              <a:t> </a:t>
            </a:r>
            <a:r>
              <a:rPr lang="en-ID" sz="1200" dirty="0" err="1"/>
              <a:t>diizinkan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memilih</a:t>
            </a:r>
            <a:r>
              <a:rPr lang="en-ID" sz="1200" dirty="0"/>
              <a:t> </a:t>
            </a:r>
            <a:r>
              <a:rPr lang="en-ID" sz="1200" dirty="0" err="1"/>
              <a:t>metode</a:t>
            </a:r>
            <a:r>
              <a:rPr lang="en-ID" sz="1200" dirty="0"/>
              <a:t> </a:t>
            </a:r>
            <a:r>
              <a:rPr lang="en-ID" sz="1200" dirty="0" err="1"/>
              <a:t>translasi</a:t>
            </a:r>
            <a:r>
              <a:rPr lang="en-ID" sz="1200" dirty="0"/>
              <a:t> yang </a:t>
            </a:r>
            <a:r>
              <a:rPr lang="en-ID" sz="1200" dirty="0" err="1"/>
              <a:t>sesuai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operasi</a:t>
            </a:r>
            <a:r>
              <a:rPr lang="en-ID" sz="1200" dirty="0"/>
              <a:t> </a:t>
            </a:r>
            <a:r>
              <a:rPr lang="en-ID" sz="1200" dirty="0" err="1"/>
              <a:t>luar</a:t>
            </a:r>
            <a:r>
              <a:rPr lang="en-ID" sz="1200" dirty="0"/>
              <a:t> negeri, </a:t>
            </a:r>
            <a:r>
              <a:rPr lang="en-ID" sz="1200" dirty="0" err="1"/>
              <a:t>baik</a:t>
            </a:r>
            <a:r>
              <a:rPr lang="en-ID" sz="1200" dirty="0"/>
              <a:t>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menggunakan</a:t>
            </a:r>
            <a:r>
              <a:rPr lang="en-ID" sz="1200" dirty="0"/>
              <a:t> </a:t>
            </a:r>
            <a:r>
              <a:rPr lang="en-ID" sz="1200" dirty="0" err="1"/>
              <a:t>dolar</a:t>
            </a:r>
            <a:r>
              <a:rPr lang="en-ID" sz="1200" dirty="0"/>
              <a:t> AS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mata</a:t>
            </a:r>
            <a:r>
              <a:rPr lang="en-ID" sz="1200" dirty="0"/>
              <a:t> uang </a:t>
            </a:r>
            <a:r>
              <a:rPr lang="en-ID" sz="1200" dirty="0" err="1"/>
              <a:t>lokal</a:t>
            </a:r>
            <a:r>
              <a:rPr lang="en-ID" sz="1200" dirty="0"/>
              <a:t>.</a:t>
            </a:r>
          </a:p>
          <a:p>
            <a:pPr marL="0" indent="0">
              <a:buNone/>
            </a:pPr>
            <a:r>
              <a:rPr lang="en-ID" sz="1200" dirty="0" err="1"/>
              <a:t>Studi</a:t>
            </a:r>
            <a:r>
              <a:rPr lang="en-ID" sz="1200" dirty="0"/>
              <a:t> </a:t>
            </a:r>
            <a:r>
              <a:rPr lang="en-ID" sz="1200" dirty="0" err="1"/>
              <a:t>ini</a:t>
            </a:r>
            <a:r>
              <a:rPr lang="en-ID" sz="1200" dirty="0"/>
              <a:t> </a:t>
            </a:r>
            <a:r>
              <a:rPr lang="en-ID" sz="1200" dirty="0" err="1"/>
              <a:t>menunjukkan</a:t>
            </a:r>
            <a:r>
              <a:rPr lang="en-ID" sz="1200" dirty="0"/>
              <a:t> </a:t>
            </a:r>
            <a:r>
              <a:rPr lang="en-ID" sz="1200" dirty="0" err="1"/>
              <a:t>perlunya</a:t>
            </a:r>
            <a:r>
              <a:rPr lang="en-ID" sz="1200" dirty="0"/>
              <a:t> </a:t>
            </a:r>
            <a:r>
              <a:rPr lang="en-ID" sz="1200" dirty="0" err="1"/>
              <a:t>keseimbangan</a:t>
            </a:r>
            <a:r>
              <a:rPr lang="en-ID" sz="1200" dirty="0"/>
              <a:t> </a:t>
            </a:r>
            <a:r>
              <a:rPr lang="en-ID" sz="1200" dirty="0" err="1"/>
              <a:t>antara</a:t>
            </a:r>
            <a:r>
              <a:rPr lang="en-ID" sz="1200" dirty="0"/>
              <a:t> </a:t>
            </a:r>
            <a:r>
              <a:rPr lang="en-ID" sz="1200" dirty="0" err="1"/>
              <a:t>transparansi</a:t>
            </a:r>
            <a:r>
              <a:rPr lang="en-ID" sz="1200" dirty="0"/>
              <a:t> </a:t>
            </a:r>
            <a:r>
              <a:rPr lang="en-ID" sz="1200" dirty="0" err="1"/>
              <a:t>informasi</a:t>
            </a:r>
            <a:r>
              <a:rPr lang="en-ID" sz="1200" dirty="0"/>
              <a:t> dan </a:t>
            </a:r>
            <a:r>
              <a:rPr lang="en-ID" sz="1200" dirty="0" err="1"/>
              <a:t>beban</a:t>
            </a:r>
            <a:r>
              <a:rPr lang="en-ID" sz="1200" dirty="0"/>
              <a:t> </a:t>
            </a:r>
            <a:r>
              <a:rPr lang="en-ID" sz="1200" dirty="0" err="1"/>
              <a:t>pelaporan</a:t>
            </a:r>
            <a:r>
              <a:rPr lang="en-ID" sz="1200" dirty="0"/>
              <a:t> </a:t>
            </a:r>
            <a:r>
              <a:rPr lang="en-ID" sz="1200" dirty="0" err="1"/>
              <a:t>bagi</a:t>
            </a:r>
            <a:r>
              <a:rPr lang="en-ID" sz="1200" dirty="0"/>
              <a:t> </a:t>
            </a:r>
            <a:r>
              <a:rPr lang="en-ID" sz="1200" dirty="0" err="1"/>
              <a:t>perusahaan</a:t>
            </a:r>
            <a:r>
              <a:rPr lang="en-ID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54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E224B65-CB9F-A945-7590-8EE3F80E3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ringkas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lang="en-ID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C014BBD-20F8-024A-5F99-9E11519372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78971" y="1680150"/>
            <a:ext cx="11235951" cy="4801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Latar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Tujuan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SFAS No. 33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FASB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mengeluarkan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SFAS No. 33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meningkatkan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transparansi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investor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tentang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pengaruh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inflasi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terhadap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nilai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aktiva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pendapatan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tujuan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menciptakan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pengungkapan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relevan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mengenai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daya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beli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konstan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biaya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historis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kini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Kendala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Pelaporan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Ganda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800" b="1" dirty="0">
                <a:latin typeface="Arial" panose="020B0604020202020204" pitchFamily="34" charset="0"/>
              </a:rPr>
              <a:t>	1.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Bingung dan Mahal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Pengungkapan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ganda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dianggap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membingungkan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dan mahal,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menunjukkan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	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bahwa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selalu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efektif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2.Nilai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Informasi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Daya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beli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konstan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biaya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historis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dianggap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kurang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berguna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dibandingkan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data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biaya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	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kini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menunjukkan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perlunya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fokus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informasi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relevan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Perubahan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Pendekatan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FASB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Setelah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evaluasi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FASB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memutuskan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mendorong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mewajibkan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pengungkapan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menyesuaikan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regulasi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mengurangi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beban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administratif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perusahaan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SFAS 89 dan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Pengungkapan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Didorong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SFAS 89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menetapkan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panduan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baru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praktis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berfokus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informasi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relevan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laba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operasi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penyesuaian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inflasi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menggunakan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konteks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luas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meningkatkan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pemahaman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Pengaruh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terhadap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Perusahaan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Multinasional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Panduan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mengakui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tantangan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perusahaan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multinasional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pelaporan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akibat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fluktuasi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mata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uang,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metode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translasi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memberikan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fleksibilitas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laporan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akurat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relevan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5194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FCBD81E-9FF0-78D4-18CB-545CE9E6D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Kesimpulan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AEF38317-1C03-F6C1-9F12-55D70233D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881808"/>
            <a:ext cx="11224592" cy="417443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Kesimpulan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analisis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SFAS No. 33 dan SFAS 89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FASB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berupaya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transparansi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laporan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keuangan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terkait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inflasi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Pengungkapan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ganda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terbukti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membingungkan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mahal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perusahaan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Adaptasi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Regulasi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akaibat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pengungkapan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ganda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terbukti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membingungkan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mahal,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FASB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beralih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kewajiban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dorongan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pengungkapan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praktis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bermanfaat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Panduan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mempertimbangkan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tantangan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perusahaan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multinasional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pelaporan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Perlu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fokus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penyajian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edukasi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pengguna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laporan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keuangan</a:t>
            </a:r>
            <a:r>
              <a:rPr lang="en-ID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82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8972-DB09-4D91-A8E9-7129A99B8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0" i="0" dirty="0" err="1">
                <a:effectLst/>
                <a:latin typeface="Roboto" panose="02000000000000000000" pitchFamily="2" charset="0"/>
              </a:rPr>
              <a:t>Definisi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Harga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0B294-B84D-41E5-8EA3-702E0A216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b="0" i="0" dirty="0" err="1">
                <a:effectLst/>
                <a:latin typeface="Roboto" panose="02000000000000000000" pitchFamily="2" charset="0"/>
              </a:rPr>
              <a:t>Suatu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umum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terjadi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apabila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secara</a:t>
            </a:r>
            <a:r>
              <a:rPr lang="en-ID" b="0" i="0" dirty="0">
                <a:effectLst/>
                <a:latin typeface="Roboto" panose="02000000000000000000" pitchFamily="2" charset="0"/>
              </a:rPr>
              <a:t> rata-rata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seluruh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barang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jasa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suatu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perekonomian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mengalami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b="0" i="0" dirty="0">
                <a:effectLst/>
                <a:latin typeface="Roboto" panose="02000000000000000000" pitchFamily="2" charset="0"/>
              </a:rPr>
              <a:t>.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Kenaikan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secara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keseluruhan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disebut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sedangkan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penurunan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disebut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deflasi</a:t>
            </a:r>
            <a:r>
              <a:rPr lang="en-ID" dirty="0">
                <a:latin typeface="Roboto" panose="02000000000000000000" pitchFamily="2" charset="0"/>
              </a:rPr>
              <a:t>.</a:t>
            </a:r>
            <a:endParaRPr lang="en-ID" b="0" i="0" dirty="0">
              <a:effectLst/>
              <a:latin typeface="Roboto" panose="02000000000000000000" pitchFamily="2" charset="0"/>
            </a:endParaRPr>
          </a:p>
          <a:p>
            <a:r>
              <a:rPr lang="en-ID" b="0" i="0" dirty="0">
                <a:effectLst/>
                <a:latin typeface="Roboto" panose="02000000000000000000" pitchFamily="2" charset="0"/>
              </a:rPr>
              <a:t>Di Amerika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Serikat</a:t>
            </a:r>
            <a:r>
              <a:rPr lang="en-ID" b="0" i="0" dirty="0">
                <a:effectLst/>
                <a:latin typeface="Roboto" panose="02000000000000000000" pitchFamily="2" charset="0"/>
              </a:rPr>
              <a:t>, FASB Statement No. 33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mengharuskan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pengungkapan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khusus</a:t>
            </a:r>
            <a:r>
              <a:rPr lang="en-ID" b="0" i="0" dirty="0">
                <a:effectLst/>
                <a:latin typeface="Roboto" panose="02000000000000000000" pitchFamily="2" charset="0"/>
              </a:rPr>
              <a:t> oleh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perusahaan-perusahaan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besar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tertentu</a:t>
            </a:r>
            <a:r>
              <a:rPr lang="en-ID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tetapi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tidak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merinci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kaitan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pengungkapan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utama</a:t>
            </a:r>
            <a:r>
              <a:rPr lang="en-ID" b="0" i="0" dirty="0">
                <a:effectLst/>
                <a:latin typeface="Roboto" panose="02000000000000000000" pitchFamily="2" charset="0"/>
              </a:rPr>
              <a:t>. Unit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tidak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stabil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adalah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suatu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kendala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pengukuran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pendekatan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induktif-deduktif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terhadap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teori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akuntansi</a:t>
            </a:r>
            <a:r>
              <a:rPr lang="en-ID" b="0" i="0" dirty="0">
                <a:effectLst/>
                <a:latin typeface="Roboto" panose="020000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696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6D324-69A7-4886-81F4-A7B92D566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838" y="752918"/>
            <a:ext cx="9624324" cy="1400530"/>
          </a:xfrm>
        </p:spPr>
        <p:txBody>
          <a:bodyPr>
            <a:noAutofit/>
          </a:bodyPr>
          <a:lstStyle/>
          <a:p>
            <a:r>
              <a:rPr lang="en-ID" sz="3200" b="0" i="0" dirty="0" err="1">
                <a:effectLst/>
                <a:latin typeface="Roboto" panose="02000000000000000000" pitchFamily="2" charset="0"/>
              </a:rPr>
              <a:t>Mengapa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memiliki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potensi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menyesatkan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selama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periode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32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3200" b="0" i="0" dirty="0">
                <a:effectLst/>
                <a:latin typeface="Roboto" panose="02000000000000000000" pitchFamily="2" charset="0"/>
              </a:rPr>
              <a:t>?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CC5B9-FA07-460E-A9D9-2A28A9C4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12" y="2352232"/>
            <a:ext cx="1089917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100" b="0" i="0" dirty="0">
                <a:effectLst/>
                <a:latin typeface="Roboto" panose="02000000000000000000" pitchFamily="2" charset="0"/>
              </a:rPr>
              <a:t>Dari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sudut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pandang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manajemen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ketidakakuratan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pengukuran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ini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mendistrosi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: </a:t>
            </a:r>
          </a:p>
          <a:p>
            <a:pPr lvl="1"/>
            <a:r>
              <a:rPr lang="en-ID" sz="1100" b="0" i="0" dirty="0" err="1">
                <a:effectLst/>
                <a:latin typeface="Roboto" panose="02000000000000000000" pitchFamily="2" charset="0"/>
              </a:rPr>
              <a:t>Proyeksi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didasarkan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pada data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seri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waktu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histories </a:t>
            </a:r>
          </a:p>
          <a:p>
            <a:pPr lvl="1"/>
            <a:r>
              <a:rPr lang="en-ID" sz="1100" b="0" i="0" dirty="0" err="1">
                <a:effectLst/>
                <a:latin typeface="Roboto" panose="02000000000000000000" pitchFamily="2" charset="0"/>
              </a:rPr>
              <a:t>Anggaran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menjadi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dasar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pengukuran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kinerja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lvl="1"/>
            <a:r>
              <a:rPr lang="en-ID" sz="1100" b="0" i="0" dirty="0">
                <a:effectLst/>
                <a:latin typeface="Roboto" panose="02000000000000000000" pitchFamily="2" charset="0"/>
              </a:rPr>
              <a:t>Data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kinerja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tidak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dapat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mengisolasi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pengaruh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tidak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dapat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dikendalikan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ID" sz="1100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dinilai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lebih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pada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gilirannya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akan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menyebabkan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: </a:t>
            </a:r>
          </a:p>
          <a:p>
            <a:pPr lvl="1"/>
            <a:r>
              <a:rPr lang="en-ID" sz="1100" b="0" i="0" dirty="0" err="1">
                <a:effectLst/>
                <a:latin typeface="Roboto" panose="02000000000000000000" pitchFamily="2" charset="0"/>
              </a:rPr>
              <a:t>Kenaikan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proporsi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pajak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lvl="1"/>
            <a:r>
              <a:rPr lang="en-ID" sz="1100" b="0" i="0" dirty="0" err="1">
                <a:effectLst/>
                <a:latin typeface="Roboto" panose="02000000000000000000" pitchFamily="2" charset="0"/>
              </a:rPr>
              <a:t>Permintaan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dividen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lebih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banyak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pemgang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saham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lvl="1"/>
            <a:r>
              <a:rPr lang="en-ID" sz="1100" b="0" i="0" dirty="0" err="1">
                <a:effectLst/>
                <a:latin typeface="Roboto" panose="02000000000000000000" pitchFamily="2" charset="0"/>
              </a:rPr>
              <a:t>Permintaan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gaji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upah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lebih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tinggi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para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pekerja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lvl="1"/>
            <a:r>
              <a:rPr lang="en-ID" sz="1100" b="0" i="0" dirty="0">
                <a:effectLst/>
                <a:latin typeface="Roboto" panose="02000000000000000000" pitchFamily="2" charset="0"/>
              </a:rPr>
              <a:t>Tindakan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merugikan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Negara tuan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rumah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seperti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pengenaan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pajak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sangat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besar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) </a:t>
            </a:r>
          </a:p>
          <a:p>
            <a:pPr marL="0" indent="0">
              <a:buNone/>
            </a:pPr>
            <a:r>
              <a:rPr lang="en-ID" sz="11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periode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pendapatan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umumnya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dinyatakan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mata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uang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daya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beli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umum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lebih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rendah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yaitu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daya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beli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periode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),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kemudian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diterapkan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terhadap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beban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terkait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. Oleh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karena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itu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mengakui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pengaruh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secara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eksplisit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berguna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dilakukan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karena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beberapa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alasan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: </a:t>
            </a:r>
          </a:p>
          <a:p>
            <a:r>
              <a:rPr lang="en-ID" sz="1100" b="0" i="0" dirty="0" err="1">
                <a:effectLst/>
                <a:latin typeface="Roboto" panose="02000000000000000000" pitchFamily="2" charset="0"/>
              </a:rPr>
              <a:t>Pengaruh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sebagian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bergantung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pada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transaksi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keadaan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dihadapi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sutu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perusahaan</a:t>
            </a:r>
            <a:endParaRPr lang="en-ID" sz="1100" dirty="0">
              <a:latin typeface="Roboto" panose="02000000000000000000" pitchFamily="2" charset="0"/>
            </a:endParaRPr>
          </a:p>
          <a:p>
            <a:r>
              <a:rPr lang="en-ID" sz="1100" b="0" i="0" dirty="0" err="1">
                <a:effectLst/>
                <a:latin typeface="Roboto" panose="02000000000000000000" pitchFamily="2" charset="0"/>
              </a:rPr>
              <a:t>Mengelola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masalah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ditimbulkan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oleh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bergantung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pada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pemahaman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akurat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atas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masalah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tersebut</a:t>
            </a:r>
            <a:endParaRPr lang="en-ID" sz="1100" b="0" i="0" dirty="0">
              <a:effectLst/>
              <a:latin typeface="Roboto" panose="02000000000000000000" pitchFamily="2" charset="0"/>
            </a:endParaRPr>
          </a:p>
          <a:p>
            <a:r>
              <a:rPr lang="en-ID" sz="11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para manager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mengenai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permasalahan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disebabkan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oleh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lebih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mudah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dipercaya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apabila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kalangan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usaha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menerbitkan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informasi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membahas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masalah-masalah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100" b="0" i="0" dirty="0" err="1">
                <a:effectLst/>
                <a:latin typeface="Roboto" panose="02000000000000000000" pitchFamily="2" charset="0"/>
              </a:rPr>
              <a:t>tersebut</a:t>
            </a:r>
            <a:r>
              <a:rPr lang="en-ID" sz="1100" b="0" i="0" dirty="0">
                <a:effectLst/>
                <a:latin typeface="Roboto" panose="02000000000000000000" pitchFamily="2" charset="0"/>
              </a:rPr>
              <a:t>.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409400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D7812-B4CE-463E-AB50-DDF6A591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660" y="623449"/>
            <a:ext cx="9955694" cy="1303867"/>
          </a:xfrm>
        </p:spPr>
        <p:txBody>
          <a:bodyPr>
            <a:noAutofit/>
          </a:bodyPr>
          <a:lstStyle/>
          <a:p>
            <a:r>
              <a:rPr lang="en-ID" sz="2800" b="0" i="0" dirty="0" err="1">
                <a:effectLst/>
                <a:latin typeface="Roboto" panose="02000000000000000000" pitchFamily="2" charset="0"/>
              </a:rPr>
              <a:t>Pernyataan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di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Meksiko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mengenai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akuntansi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B-10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konsisten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daya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beli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konstan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2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2800" b="0" i="0" dirty="0" err="1">
                <a:effectLst/>
                <a:latin typeface="Roboto" panose="02000000000000000000" pitchFamily="2" charset="0"/>
              </a:rPr>
              <a:t>historis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A430-2D17-4225-A4FC-8BA30EA71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7" y="5857353"/>
            <a:ext cx="11529391" cy="75383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Penyajian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ulang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mata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uang          → 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Aturan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B-12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mewajibkan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seluruh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laporan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keuangan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yang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disajikan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ulang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dengan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nilai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konstan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                         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dalam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daya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beli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umum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pada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tanggal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penyajian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laporan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neraca</a:t>
            </a:r>
            <a:r>
              <a:rPr lang="en-ID" sz="1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.</a:t>
            </a:r>
            <a:endParaRPr lang="en-ID" sz="1800" dirty="0">
              <a:solidFill>
                <a:schemeClr val="tx1"/>
              </a:solidFill>
            </a:endParaRPr>
          </a:p>
          <a:p>
            <a:endParaRPr lang="en-ID" sz="1800" b="0" i="0" dirty="0">
              <a:effectLst/>
              <a:latin typeface="Roboto" panose="02000000000000000000" pitchFamily="2" charset="0"/>
            </a:endParaRPr>
          </a:p>
          <a:p>
            <a:endParaRPr lang="en-ID" sz="1800" dirty="0">
              <a:latin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C5CEF2-4B92-403D-B5A6-51B1183E94B9}"/>
              </a:ext>
            </a:extLst>
          </p:cNvPr>
          <p:cNvSpPr txBox="1"/>
          <p:nvPr/>
        </p:nvSpPr>
        <p:spPr>
          <a:xfrm>
            <a:off x="543337" y="1990053"/>
            <a:ext cx="4399724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D" b="1" i="0" dirty="0" err="1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Ketentuan</a:t>
            </a:r>
            <a:r>
              <a:rPr lang="en-ID" b="1" i="0" dirty="0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Laporan</a:t>
            </a:r>
            <a:r>
              <a:rPr lang="en-ID" b="1" i="0" dirty="0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Neraca</a:t>
            </a:r>
            <a:r>
              <a:rPr lang="en-ID" b="1" i="0" dirty="0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menurut</a:t>
            </a:r>
            <a:r>
              <a:rPr lang="en-ID" b="1" i="0" dirty="0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 B10:</a:t>
            </a:r>
            <a:endParaRPr lang="en-ID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595AA5-52F8-460F-BEEC-A00CA7E0053B}"/>
              </a:ext>
            </a:extLst>
          </p:cNvPr>
          <p:cNvSpPr txBox="1"/>
          <p:nvPr/>
        </p:nvSpPr>
        <p:spPr>
          <a:xfrm>
            <a:off x="543339" y="2322469"/>
            <a:ext cx="11383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1800" i="0" dirty="0" err="1">
                <a:effectLst/>
                <a:latin typeface="Roboto" panose="02000000000000000000" pitchFamily="2" charset="0"/>
              </a:rPr>
              <a:t>Persediaan</a:t>
            </a:r>
            <a:r>
              <a:rPr lang="en-ID" sz="180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80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i="0" dirty="0" err="1">
                <a:effectLst/>
                <a:latin typeface="Roboto" panose="02000000000000000000" pitchFamily="2" charset="0"/>
              </a:rPr>
              <a:t>tetap</a:t>
            </a:r>
            <a:r>
              <a:rPr lang="en-ID" sz="1800" i="0" dirty="0">
                <a:effectLst/>
                <a:latin typeface="Roboto" panose="02000000000000000000" pitchFamily="2" charset="0"/>
              </a:rPr>
              <a:t>               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→</a:t>
            </a:r>
            <a:r>
              <a:rPr lang="en-ID" sz="1800" dirty="0">
                <a:latin typeface="Roboto" panose="02000000000000000000" pitchFamily="2" charset="0"/>
              </a:rPr>
              <a:t>   </a:t>
            </a:r>
            <a:r>
              <a:rPr lang="en-ID" b="0" i="0" dirty="0">
                <a:effectLst/>
                <a:latin typeface="Roboto" panose="02000000000000000000" pitchFamily="2" charset="0"/>
              </a:rPr>
              <a:t>Harus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disajikan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ulang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menggunakan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indeks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umum</a:t>
            </a:r>
            <a:endParaRPr lang="en-ID" sz="1800" i="0" dirty="0">
              <a:effectLst/>
              <a:latin typeface="Roboto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FB010A-B87E-4D48-B646-948782DE3E41}"/>
              </a:ext>
            </a:extLst>
          </p:cNvPr>
          <p:cNvSpPr txBox="1"/>
          <p:nvPr/>
        </p:nvSpPr>
        <p:spPr>
          <a:xfrm>
            <a:off x="543339" y="2820813"/>
            <a:ext cx="3332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18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non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lainnya</a:t>
            </a:r>
            <a:r>
              <a:rPr lang="en-ID" sz="1800" dirty="0">
                <a:latin typeface="Roboto" panose="02000000000000000000" pitchFamily="2" charset="0"/>
              </a:rPr>
              <a:t>,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Akumulasi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depresiasi</a:t>
            </a:r>
            <a:r>
              <a:rPr lang="en-ID" sz="1800" dirty="0">
                <a:latin typeface="Roboto" panose="02000000000000000000" pitchFamily="2" charset="0"/>
              </a:rPr>
              <a:t>,                 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Beban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depresiasi</a:t>
            </a:r>
            <a:r>
              <a:rPr lang="en-ID" sz="1800" dirty="0">
                <a:latin typeface="Roboto" panose="02000000000000000000" pitchFamily="2" charset="0"/>
              </a:rPr>
              <a:t>,                         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Harga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pokok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penjualan</a:t>
            </a:r>
            <a:endParaRPr lang="en-ID" sz="1800" b="0" i="0" dirty="0">
              <a:effectLst/>
              <a:latin typeface="Roboto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97A32D-A6FD-4DE8-9C0D-5AAABA1EB267}"/>
              </a:ext>
            </a:extLst>
          </p:cNvPr>
          <p:cNvSpPr txBox="1"/>
          <p:nvPr/>
        </p:nvSpPr>
        <p:spPr>
          <a:xfrm>
            <a:off x="3916014" y="2801253"/>
            <a:ext cx="8156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0" i="0" dirty="0">
                <a:effectLst/>
                <a:latin typeface="Roboto" panose="02000000000000000000" pitchFamily="2" charset="0"/>
              </a:rPr>
              <a:t>   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→  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Pengakuan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kenaikan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atas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nilai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b="0" i="0" dirty="0">
                <a:effectLst/>
                <a:latin typeface="Roboto" panose="02000000000000000000" pitchFamily="2" charset="0"/>
              </a:rPr>
              <a:t> non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diungkapkan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dirty="0">
                <a:latin typeface="Roboto" panose="02000000000000000000" pitchFamily="2" charset="0"/>
              </a:rPr>
              <a:t>              	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ekuitas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pemegang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saham</a:t>
            </a:r>
            <a:endParaRPr lang="en-ID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0D6DE6-D057-47A1-ACBB-5FA15B2597E1}"/>
              </a:ext>
            </a:extLst>
          </p:cNvPr>
          <p:cNvSpPr txBox="1"/>
          <p:nvPr/>
        </p:nvSpPr>
        <p:spPr>
          <a:xfrm>
            <a:off x="543337" y="3980657"/>
            <a:ext cx="113836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1800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/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dirty="0">
                <a:latin typeface="Roboto" panose="02000000000000000000" pitchFamily="2" charset="0"/>
              </a:rPr>
              <a:t>  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→ 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Dihitung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menggunakan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indeks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atas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posisi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bersih</a:t>
            </a:r>
            <a:r>
              <a:rPr lang="en-ID" b="0" i="0" dirty="0">
                <a:effectLst/>
                <a:latin typeface="Roboto" panose="02000000000000000000" pitchFamily="2" charset="0"/>
              </a:rPr>
              <a:t> 				    (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kewajiban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)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dihitung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rugi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laba</a:t>
            </a:r>
            <a:endParaRPr lang="en-ID" dirty="0">
              <a:latin typeface="Roboto" panose="02000000000000000000" pitchFamily="2" charset="0"/>
            </a:endParaRPr>
          </a:p>
          <a:p>
            <a:r>
              <a:rPr lang="en-US" dirty="0"/>
              <a:t> </a:t>
            </a:r>
            <a:endParaRPr lang="en-ID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865D7D-6C08-4252-8677-F55C1C3EFEF2}"/>
              </a:ext>
            </a:extLst>
          </p:cNvPr>
          <p:cNvSpPr txBox="1"/>
          <p:nvPr/>
        </p:nvSpPr>
        <p:spPr>
          <a:xfrm>
            <a:off x="543337" y="5219986"/>
            <a:ext cx="11211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1800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/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                →  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Semua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diasumsikan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akan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direalisasi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/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harus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melalui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rugi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laba</a:t>
            </a:r>
            <a:endParaRPr lang="en-ID" sz="1800" b="0" i="0" dirty="0">
              <a:effectLst/>
              <a:latin typeface="Roboto" panose="02000000000000000000" pitchFamily="2" charset="0"/>
            </a:endParaRPr>
          </a:p>
          <a:p>
            <a:r>
              <a:rPr lang="en-ID" sz="1800" b="0" i="0" dirty="0">
                <a:effectLst/>
                <a:latin typeface="Roboto" panose="02000000000000000000" pitchFamily="2" charset="0"/>
              </a:rPr>
              <a:t>     valuta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asing</a:t>
            </a:r>
            <a:endParaRPr lang="en-ID" b="0" i="0" dirty="0">
              <a:effectLst/>
              <a:latin typeface="Roboto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DBA80-1CA8-48BA-96B6-BBE6DDC637E7}"/>
              </a:ext>
            </a:extLst>
          </p:cNvPr>
          <p:cNvSpPr txBox="1"/>
          <p:nvPr/>
        </p:nvSpPr>
        <p:spPr>
          <a:xfrm>
            <a:off x="543337" y="4594003"/>
            <a:ext cx="11211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1800" b="0" i="0" dirty="0" err="1">
                <a:effectLst/>
                <a:latin typeface="Roboto" panose="02000000000000000000" pitchFamily="2" charset="0"/>
              </a:rPr>
              <a:t>Komponen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ekuitas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pemegang</a:t>
            </a:r>
            <a:r>
              <a:rPr lang="en-ID" sz="1800" b="0" i="0" dirty="0">
                <a:effectLst/>
                <a:latin typeface="Roboto" panose="02000000000000000000" pitchFamily="2" charset="0"/>
              </a:rPr>
              <a:t>    → 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Disajikan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ulang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menggunakan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indeks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endParaRPr lang="en-ID" b="0" i="0" dirty="0">
              <a:effectLst/>
              <a:latin typeface="Roboto" panose="02000000000000000000" pitchFamily="2" charset="0"/>
            </a:endParaRPr>
          </a:p>
          <a:p>
            <a:r>
              <a:rPr lang="en-ID" dirty="0">
                <a:latin typeface="Roboto" panose="02000000000000000000" pitchFamily="2" charset="0"/>
              </a:rPr>
              <a:t>     </a:t>
            </a:r>
            <a:r>
              <a:rPr lang="en-ID" sz="1800" b="0" i="0" dirty="0" err="1">
                <a:effectLst/>
                <a:latin typeface="Roboto" panose="02000000000000000000" pitchFamily="2" charset="0"/>
              </a:rPr>
              <a:t>saham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endParaRPr lang="en-ID" sz="1800" b="0" i="0" dirty="0"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5A2B8-4158-4B8C-BB8D-F4ADC04D5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2146851"/>
            <a:ext cx="10853529" cy="43467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200" b="1" i="0" dirty="0">
                <a:effectLst/>
                <a:latin typeface="Roboto" panose="02000000000000000000" pitchFamily="2" charset="0"/>
              </a:rPr>
              <a:t>AMERIKA SERIKAT </a:t>
            </a:r>
          </a:p>
          <a:p>
            <a:pPr marL="0" indent="0">
              <a:buNone/>
            </a:pPr>
            <a:r>
              <a:rPr lang="en-ID" sz="1200" b="0" i="0" dirty="0">
                <a:effectLst/>
                <a:latin typeface="Roboto" panose="02000000000000000000" pitchFamily="2" charset="0"/>
              </a:rPr>
              <a:t>Pada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tahun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1979, FASB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mengeluarkan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Pernyataan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Standar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Akutansi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No 33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berjudul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Pelaporan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pernyataan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ini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mengharuskan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perusahaan-perusahaan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AS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mencoba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melakukan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pengungkapan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beli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konstan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histories dan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beli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konstan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0" indent="0">
              <a:buNone/>
            </a:pPr>
            <a:r>
              <a:rPr lang="en-ID" sz="1200" b="0" i="0" dirty="0" err="1">
                <a:effectLst/>
                <a:latin typeface="Roboto" panose="02000000000000000000" pitchFamily="2" charset="0"/>
              </a:rPr>
              <a:t>Perusahan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pelapor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didorong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mengungkapkan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informasi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berikut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masing-masing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5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tahun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terakhir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: </a:t>
            </a:r>
          </a:p>
          <a:p>
            <a:r>
              <a:rPr lang="en-ID" sz="1200" b="0" i="0" dirty="0" err="1">
                <a:effectLst/>
                <a:latin typeface="Roboto" panose="02000000000000000000" pitchFamily="2" charset="0"/>
              </a:rPr>
              <a:t>Penjualan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bersih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pendapatan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opersai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lainnya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200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operasi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berjalan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berdasarkan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dasar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200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beli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)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atas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pos-pos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bersih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200" b="0" i="0" dirty="0" err="1">
                <a:effectLst/>
                <a:latin typeface="Roboto" panose="02000000000000000000" pitchFamily="2" charset="0"/>
              </a:rPr>
              <a:t>Kenaikan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penurunan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jumlah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dapat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dipulihkan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yaitu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jumlah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kas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bersih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diperkirakan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dapat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dipulihkan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melalui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penggunaan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penjualan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) yang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lebih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rendah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persediaan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tetap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bersih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tingkat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umum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) </a:t>
            </a:r>
          </a:p>
          <a:p>
            <a:r>
              <a:rPr lang="en-ID" sz="1200" b="0" i="0" dirty="0" err="1">
                <a:effectLst/>
                <a:latin typeface="Roboto" panose="02000000000000000000" pitchFamily="2" charset="0"/>
              </a:rPr>
              <a:t>Setiap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agregat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translasi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mata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uang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aing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berdasarkan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, yang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timbul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proses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konsolidasi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2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bersih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pada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akhir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tahun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menurut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dasar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200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persaham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opersai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berjalan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)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menurut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dasar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kini</a:t>
            </a:r>
            <a:endParaRPr lang="en-ID" sz="1200" dirty="0">
              <a:latin typeface="Roboto" panose="02000000000000000000" pitchFamily="2" charset="0"/>
            </a:endParaRPr>
          </a:p>
          <a:p>
            <a:r>
              <a:rPr lang="en-ID" sz="1200" b="0" i="0" dirty="0" err="1">
                <a:effectLst/>
                <a:latin typeface="Roboto" panose="02000000000000000000" pitchFamily="2" charset="0"/>
              </a:rPr>
              <a:t>Deviden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persaham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biasa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200" b="0" i="0" dirty="0">
                <a:effectLst/>
                <a:latin typeface="Roboto" panose="02000000000000000000" pitchFamily="2" charset="0"/>
              </a:rPr>
              <a:t>Harga pasar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akhir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tahun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perlembar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saham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biasa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200" b="0" i="0" dirty="0">
                <a:effectLst/>
                <a:latin typeface="Roboto" panose="02000000000000000000" pitchFamily="2" charset="0"/>
              </a:rPr>
              <a:t>Tingkat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Indeks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Harga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Konsumen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digunakan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mengukur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operasi</a:t>
            </a:r>
            <a:r>
              <a:rPr lang="en-ID" sz="12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200" b="0" i="0" dirty="0" err="1">
                <a:effectLst/>
                <a:latin typeface="Roboto" panose="02000000000000000000" pitchFamily="2" charset="0"/>
              </a:rPr>
              <a:t>berjalan</a:t>
            </a:r>
            <a:endParaRPr lang="en-ID" sz="1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5A71E81-4473-4319-AB73-468193BE5D02}"/>
              </a:ext>
            </a:extLst>
          </p:cNvPr>
          <p:cNvSpPr txBox="1">
            <a:spLocks/>
          </p:cNvSpPr>
          <p:nvPr/>
        </p:nvSpPr>
        <p:spPr bwMode="gray">
          <a:xfrm>
            <a:off x="838200" y="6643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ID" dirty="0" err="1">
                <a:latin typeface="Roboto" panose="02000000000000000000" pitchFamily="2" charset="0"/>
              </a:rPr>
              <a:t>Sudut</a:t>
            </a:r>
            <a:r>
              <a:rPr lang="en-ID" dirty="0">
                <a:latin typeface="Roboto" panose="02000000000000000000" pitchFamily="2" charset="0"/>
              </a:rPr>
              <a:t> Pandang </a:t>
            </a:r>
            <a:r>
              <a:rPr lang="en-ID" dirty="0" err="1">
                <a:latin typeface="Roboto" panose="02000000000000000000" pitchFamily="2" charset="0"/>
              </a:rPr>
              <a:t>Internasional</a:t>
            </a:r>
            <a:r>
              <a:rPr lang="en-ID" dirty="0">
                <a:latin typeface="Roboto" panose="02000000000000000000" pitchFamily="2" charset="0"/>
              </a:rPr>
              <a:t> </a:t>
            </a:r>
            <a:r>
              <a:rPr lang="en-ID" dirty="0" err="1">
                <a:latin typeface="Roboto" panose="02000000000000000000" pitchFamily="2" charset="0"/>
              </a:rPr>
              <a:t>terhadap</a:t>
            </a:r>
            <a:r>
              <a:rPr lang="en-ID" dirty="0">
                <a:latin typeface="Roboto" panose="02000000000000000000" pitchFamily="2" charset="0"/>
              </a:rPr>
              <a:t> </a:t>
            </a:r>
            <a:r>
              <a:rPr lang="en-ID" dirty="0" err="1">
                <a:latin typeface="Roboto" panose="02000000000000000000" pitchFamily="2" charset="0"/>
              </a:rPr>
              <a:t>Akutansi</a:t>
            </a:r>
            <a:r>
              <a:rPr lang="en-ID" dirty="0">
                <a:latin typeface="Roboto" panose="02000000000000000000" pitchFamily="2" charset="0"/>
              </a:rPr>
              <a:t> </a:t>
            </a:r>
            <a:r>
              <a:rPr lang="en-ID" dirty="0" err="1">
                <a:latin typeface="Roboto" panose="02000000000000000000" pitchFamily="2" charset="0"/>
              </a:rPr>
              <a:t>Inflasi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5467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7C55968-90A8-408C-B133-90ADF20FA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8402"/>
            <a:ext cx="10515600" cy="1325563"/>
          </a:xfrm>
        </p:spPr>
        <p:txBody>
          <a:bodyPr>
            <a:normAutofit/>
          </a:bodyPr>
          <a:lstStyle/>
          <a:p>
            <a:r>
              <a:rPr lang="en-ID" b="0" i="0" dirty="0" err="1">
                <a:effectLst/>
                <a:latin typeface="Roboto" panose="02000000000000000000" pitchFamily="2" charset="0"/>
              </a:rPr>
              <a:t>Sudut</a:t>
            </a:r>
            <a:r>
              <a:rPr lang="en-ID" b="0" i="0" dirty="0">
                <a:effectLst/>
                <a:latin typeface="Roboto" panose="02000000000000000000" pitchFamily="2" charset="0"/>
              </a:rPr>
              <a:t> Pandang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Internasional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terhadap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Akutansi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Inflasi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7F77E-AE18-4F3A-80BB-53AF06495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0" y="2001079"/>
            <a:ext cx="10515600" cy="4253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1500" b="1" i="0" dirty="0">
                <a:effectLst/>
                <a:latin typeface="Roboto" panose="02000000000000000000" pitchFamily="2" charset="0"/>
              </a:rPr>
              <a:t>INGGRIS</a:t>
            </a:r>
          </a:p>
          <a:p>
            <a:pPr marL="0" indent="0">
              <a:buNone/>
            </a:pPr>
            <a:r>
              <a:rPr lang="en-ID" sz="15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di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Inggris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mewajibkan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baik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rugi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neraca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beserta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catatan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penjelasan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.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Standar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di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Inggris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memeperbolehkan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3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pilihan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pelaporan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: </a:t>
            </a:r>
          </a:p>
          <a:p>
            <a:r>
              <a:rPr lang="en-ID" sz="1500" b="0" i="0" dirty="0" err="1">
                <a:effectLst/>
                <a:latin typeface="Roboto" panose="02000000000000000000" pitchFamily="2" charset="0"/>
              </a:rPr>
              <a:t>Menyajikan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akun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akun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dasar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akun-akun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pelengkap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historis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500" b="0" i="0" dirty="0" err="1">
                <a:effectLst/>
                <a:latin typeface="Roboto" panose="02000000000000000000" pitchFamily="2" charset="0"/>
              </a:rPr>
              <a:t>Menyajikan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akun-akun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histories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keuangan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dasar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akun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-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akun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pelengkap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500" b="0" i="0" dirty="0" err="1">
                <a:effectLst/>
                <a:latin typeface="Roboto" panose="02000000000000000000" pitchFamily="2" charset="0"/>
              </a:rPr>
              <a:t>Menyajikan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akun-akun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sati-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satunya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akun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dilengkapi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informasi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historis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memadai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ID" sz="15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perlakuan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terkait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pos-pos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SSAP 16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mengharuskan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dua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angka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, yang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keduanya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mencerminkan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pengaruh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spesifik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yaitu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: </a:t>
            </a:r>
          </a:p>
          <a:p>
            <a:r>
              <a:rPr lang="en-ID" sz="1500" b="1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sz="1500" b="1" i="0" dirty="0">
                <a:effectLst/>
                <a:latin typeface="Roboto" panose="02000000000000000000" pitchFamily="2" charset="0"/>
              </a:rPr>
              <a:t> modal </a:t>
            </a:r>
            <a:r>
              <a:rPr lang="en-ID" sz="1500" b="1" i="0" dirty="0" err="1">
                <a:effectLst/>
                <a:latin typeface="Roboto" panose="02000000000000000000" pitchFamily="2" charset="0"/>
              </a:rPr>
              <a:t>kerja</a:t>
            </a:r>
            <a:r>
              <a:rPr lang="en-ID" sz="1500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1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500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(Monetary Working Capital Adjustment- MWCA),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mengakui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pengaruh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khusus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terhadap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total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jumlah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modal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kerja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digunakan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oleh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operasainya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. </a:t>
            </a:r>
          </a:p>
          <a:p>
            <a:r>
              <a:rPr lang="en-ID" sz="1500" b="1" i="0" dirty="0" err="1">
                <a:effectLst/>
                <a:latin typeface="Roboto" panose="02000000000000000000" pitchFamily="2" charset="0"/>
              </a:rPr>
              <a:t>Mekanisme</a:t>
            </a:r>
            <a:r>
              <a:rPr lang="en-ID" sz="1500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1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memungkinkan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pengaruh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spesifik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terhadap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non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seperti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depresiasi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pokok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penjualan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, dan modal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kerja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).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Mekanisme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mengakui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bahwa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rugi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tidak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memerlukan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penggantian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tambahan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operasi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sejauh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tersebut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didanai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500" b="0" i="0" dirty="0" err="1">
                <a:effectLst/>
                <a:latin typeface="Roboto" panose="02000000000000000000" pitchFamily="2" charset="0"/>
              </a:rPr>
              <a:t>melalui</a:t>
            </a:r>
            <a:r>
              <a:rPr lang="en-ID" sz="1500" b="0" i="0" dirty="0">
                <a:effectLst/>
                <a:latin typeface="Roboto" panose="02000000000000000000" pitchFamily="2" charset="0"/>
              </a:rPr>
              <a:t> utang</a:t>
            </a:r>
            <a:endParaRPr lang="en-ID" sz="1500" dirty="0"/>
          </a:p>
        </p:txBody>
      </p:sp>
    </p:spTree>
    <p:extLst>
      <p:ext uri="{BB962C8B-B14F-4D97-AF65-F5344CB8AC3E}">
        <p14:creationId xmlns:p14="http://schemas.microsoft.com/office/powerpoint/2010/main" val="399896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AE1CC-08A5-4F4E-8FF2-5A0B4501B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2046909"/>
            <a:ext cx="10906539" cy="457917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sz="1600" b="1" i="0" dirty="0">
                <a:effectLst/>
                <a:latin typeface="Roboto" panose="02000000000000000000" pitchFamily="2" charset="0"/>
              </a:rPr>
              <a:t>BRASIL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ID" sz="1600" b="0" i="0" dirty="0" err="1">
                <a:effectLst/>
                <a:latin typeface="Roboto" panose="02000000000000000000" pitchFamily="2" charset="0"/>
              </a:rPr>
              <a:t>Akutansi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direkomendasikan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di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Brasil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hari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ini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mencerminkan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2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kelompok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pilihan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pelaporan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hukum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Brasil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Komisi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Pengawas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Pasar Modal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Brasil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.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sesuai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hukum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menyajikan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ulang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akun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-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akun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permanent dan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ekuitas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pemegang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saham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menggunakan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indeks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diakui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oleh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Pemerintah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Federal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mengukur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devaluasi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mata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uang local.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permanent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meliputi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tetap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gedung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investsai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beban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tangguhan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depresiasi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terkait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serta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kaun-akun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amortisasi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deplesi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termasuk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setiap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provisi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terkait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).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Akun-akun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ekuitas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pemegang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saham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terdiri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modal,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cadangan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pendapatan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cadangan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revaluasi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ditahan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dan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akun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cadangan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modal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digunakan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mencatat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tingkat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terhadap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modal. </a:t>
            </a:r>
          </a:p>
          <a:p>
            <a:pPr marL="0" indent="0">
              <a:buNone/>
            </a:pPr>
            <a:r>
              <a:rPr lang="en-ID" sz="1600" b="0" i="0" dirty="0" err="1">
                <a:effectLst/>
                <a:latin typeface="Roboto" panose="02000000000000000000" pitchFamily="2" charset="0"/>
              </a:rPr>
              <a:t>Komisi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Pengawas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Pasar Modal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Brasil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mewajibkan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metode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akuntansi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perusahaan-perusahaan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sahamnya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diperdagangkan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di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depan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publik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harus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mengukur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ulang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seluruh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transaksi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terjadi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suatu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periode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menggunakan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mata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uang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fungsionalnya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. Pada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akhir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periode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indeks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tingkat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umum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berlaku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mengubah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unit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daya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beli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umum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menjadi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unit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mata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uang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lokal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nominal. Juga: </a:t>
            </a:r>
          </a:p>
          <a:p>
            <a:r>
              <a:rPr lang="en-ID" sz="1600" b="0" i="0" dirty="0" err="1">
                <a:effectLst/>
                <a:latin typeface="Roboto" panose="02000000000000000000" pitchFamily="2" charset="0"/>
              </a:rPr>
              <a:t>Persediaan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dikategorikan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non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diukur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ulang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menggunakan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mata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uang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fungsional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sz="1600" b="0" i="0" dirty="0" err="1">
                <a:effectLst/>
                <a:latin typeface="Roboto" panose="02000000000000000000" pitchFamily="2" charset="0"/>
              </a:rPr>
              <a:t>Pos-pos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tidak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dikenakan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bunga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masa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jatuh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tempo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melebihi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90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hari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didiskontokan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menjadi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nilai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mengalokasikan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terjadi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ke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periode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akuntansi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memadai</a:t>
            </a:r>
            <a:endParaRPr lang="en-ID" sz="1600" dirty="0">
              <a:latin typeface="Roboto" panose="02000000000000000000" pitchFamily="2" charset="0"/>
            </a:endParaRPr>
          </a:p>
          <a:p>
            <a:r>
              <a:rPr lang="en-ID" sz="1600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neraca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direklasifikasikan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juga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ke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pos-pos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terkait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laporan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sz="1600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sz="1600" b="0" i="0" dirty="0" err="1">
                <a:effectLst/>
                <a:latin typeface="Roboto" panose="02000000000000000000" pitchFamily="2" charset="0"/>
              </a:rPr>
              <a:t>rugi</a:t>
            </a:r>
            <a:endParaRPr lang="en-ID" sz="16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BFE7FBD-ED6F-4553-88B3-7E16B95E97EA}"/>
              </a:ext>
            </a:extLst>
          </p:cNvPr>
          <p:cNvSpPr txBox="1">
            <a:spLocks/>
          </p:cNvSpPr>
          <p:nvPr/>
        </p:nvSpPr>
        <p:spPr bwMode="gray">
          <a:xfrm>
            <a:off x="838200" y="7213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ID" dirty="0" err="1">
                <a:latin typeface="Roboto" panose="02000000000000000000" pitchFamily="2" charset="0"/>
              </a:rPr>
              <a:t>Sudut</a:t>
            </a:r>
            <a:r>
              <a:rPr lang="en-ID" dirty="0">
                <a:latin typeface="Roboto" panose="02000000000000000000" pitchFamily="2" charset="0"/>
              </a:rPr>
              <a:t> Pandang </a:t>
            </a:r>
            <a:r>
              <a:rPr lang="en-ID" dirty="0" err="1">
                <a:latin typeface="Roboto" panose="02000000000000000000" pitchFamily="2" charset="0"/>
              </a:rPr>
              <a:t>Internasional</a:t>
            </a:r>
            <a:r>
              <a:rPr lang="en-ID" dirty="0">
                <a:latin typeface="Roboto" panose="02000000000000000000" pitchFamily="2" charset="0"/>
              </a:rPr>
              <a:t> </a:t>
            </a:r>
            <a:r>
              <a:rPr lang="en-ID" dirty="0" err="1">
                <a:latin typeface="Roboto" panose="02000000000000000000" pitchFamily="2" charset="0"/>
              </a:rPr>
              <a:t>terhadap</a:t>
            </a:r>
            <a:r>
              <a:rPr lang="en-ID" dirty="0">
                <a:latin typeface="Roboto" panose="02000000000000000000" pitchFamily="2" charset="0"/>
              </a:rPr>
              <a:t> </a:t>
            </a:r>
            <a:r>
              <a:rPr lang="en-ID" dirty="0" err="1">
                <a:latin typeface="Roboto" panose="02000000000000000000" pitchFamily="2" charset="0"/>
              </a:rPr>
              <a:t>Akutansi</a:t>
            </a:r>
            <a:r>
              <a:rPr lang="en-ID" dirty="0">
                <a:latin typeface="Roboto" panose="02000000000000000000" pitchFamily="2" charset="0"/>
              </a:rPr>
              <a:t> </a:t>
            </a:r>
            <a:r>
              <a:rPr lang="en-ID" dirty="0" err="1">
                <a:latin typeface="Roboto" panose="02000000000000000000" pitchFamily="2" charset="0"/>
              </a:rPr>
              <a:t>Inflasi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03270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F2E04-807F-4604-86F1-DE3A5302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b="0" i="0" dirty="0">
                <a:effectLst/>
                <a:latin typeface="Roboto" panose="02000000000000000000" pitchFamily="2" charset="0"/>
              </a:rPr>
              <a:t>Badan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Standar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Akutansi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Internasional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br>
              <a:rPr lang="en-ID" b="0" i="0" dirty="0">
                <a:effectLst/>
                <a:latin typeface="Roboto" panose="02000000000000000000" pitchFamily="2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85B90-7750-45AF-8086-9392861D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7564" y="2775778"/>
            <a:ext cx="9976872" cy="17697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IAS 29 </a:t>
            </a:r>
            <a:r>
              <a:rPr lang="en-ID" sz="2000" b="0" i="1" dirty="0" err="1">
                <a:solidFill>
                  <a:schemeClr val="tx1"/>
                </a:solidFill>
                <a:effectLst/>
                <a:latin typeface="Helvetica Neue"/>
              </a:rPr>
              <a:t>Pelaporan</a:t>
            </a:r>
            <a:r>
              <a:rPr lang="en-ID" sz="2000" b="0" i="1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1" dirty="0" err="1">
                <a:solidFill>
                  <a:schemeClr val="tx1"/>
                </a:solidFill>
                <a:effectLst/>
                <a:latin typeface="Helvetica Neue"/>
              </a:rPr>
              <a:t>Keuangan</a:t>
            </a:r>
            <a:r>
              <a:rPr lang="en-ID" sz="2000" b="0" i="1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1" dirty="0" err="1">
                <a:solidFill>
                  <a:schemeClr val="tx1"/>
                </a:solidFill>
                <a:effectLst/>
                <a:latin typeface="Helvetica Neue"/>
              </a:rPr>
              <a:t>dalam</a:t>
            </a:r>
            <a:r>
              <a:rPr lang="en-ID" sz="2000" b="0" i="1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1" dirty="0" err="1">
                <a:solidFill>
                  <a:schemeClr val="tx1"/>
                </a:solidFill>
                <a:effectLst/>
                <a:latin typeface="Helvetica Neue"/>
              </a:rPr>
              <a:t>Ekonomi</a:t>
            </a:r>
            <a:r>
              <a:rPr lang="en-ID" sz="2000" b="0" i="1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1" dirty="0" err="1">
                <a:solidFill>
                  <a:schemeClr val="tx1"/>
                </a:solidFill>
                <a:effectLst/>
                <a:latin typeface="Helvetica Neue"/>
              </a:rPr>
              <a:t>Hiperinflasi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 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berlaku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jika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mata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uang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fungsional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suatu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entitas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adalah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mata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uang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ekonomi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hiperinflasi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.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Standar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tersebut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tidak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menentukan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kapan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hiperinflasi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terjadi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,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tetapi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mengharuskan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laporan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keuangan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(dan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angka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terkait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untuk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periode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sebelumnya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)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suatu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entitas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dengan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mata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uang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fungsional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yang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hiperinflasi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untuk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dinyatakan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kembali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untuk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perubahan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dalam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daya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penetapan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harga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umum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mata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uang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fungsional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en-ID" sz="2000" b="0" i="0" dirty="0" err="1">
                <a:solidFill>
                  <a:schemeClr val="tx1"/>
                </a:solidFill>
                <a:effectLst/>
                <a:latin typeface="Helvetica Neue"/>
              </a:rPr>
              <a:t>tersebut</a:t>
            </a:r>
            <a:r>
              <a:rPr lang="en-ID" sz="2000" b="0" i="0" dirty="0">
                <a:solidFill>
                  <a:schemeClr val="tx1"/>
                </a:solidFill>
                <a:effectLst/>
                <a:latin typeface="Helvetica Neue"/>
              </a:rPr>
              <a:t>.</a:t>
            </a:r>
            <a:endParaRPr lang="en-ID" sz="2000" b="0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380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4857A-30F1-4B11-A06F-0FC7EAA6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b="0" i="0" dirty="0" err="1">
                <a:effectLst/>
                <a:latin typeface="Roboto" panose="02000000000000000000" pitchFamily="2" charset="0"/>
              </a:rPr>
              <a:t>Isu</a:t>
            </a:r>
            <a:r>
              <a:rPr lang="en-ID" b="0" i="0" dirty="0">
                <a:effectLst/>
                <a:latin typeface="Roboto" panose="02000000000000000000" pitchFamily="2" charset="0"/>
              </a:rPr>
              <a:t>-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Isu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serta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F4AA1-A6F9-4685-AEB4-0EAE4BB64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93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D" b="1" i="0" dirty="0" err="1">
                <a:effectLst/>
                <a:latin typeface="Roboto" panose="02000000000000000000" pitchFamily="2" charset="0"/>
              </a:rPr>
              <a:t>Isu-isu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mengenai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dirty="0" err="1">
                <a:latin typeface="Roboto" panose="02000000000000000000" pitchFamily="2" charset="0"/>
              </a:rPr>
              <a:t>I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nflasi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ID" b="0" i="0" dirty="0" err="1">
                <a:effectLst/>
                <a:latin typeface="Roboto" panose="02000000000000000000" pitchFamily="2" charset="0"/>
              </a:rPr>
              <a:t>Terdapat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4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isu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akutansi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cukup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menganggu</a:t>
            </a:r>
            <a:r>
              <a:rPr lang="en-ID" b="0" i="0" dirty="0">
                <a:effectLst/>
                <a:latin typeface="Roboto" panose="02000000000000000000" pitchFamily="2" charset="0"/>
              </a:rPr>
              <a:t>.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Keemapat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isu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itu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adalah</a:t>
            </a:r>
            <a:r>
              <a:rPr lang="en-ID" b="0" i="0" dirty="0">
                <a:effectLst/>
                <a:latin typeface="Roboto" panose="02000000000000000000" pitchFamily="2" charset="0"/>
              </a:rPr>
              <a:t>: </a:t>
            </a:r>
          </a:p>
          <a:p>
            <a:r>
              <a:rPr lang="en-ID" b="0" i="0" dirty="0" err="1">
                <a:effectLst/>
                <a:latin typeface="Roboto" panose="02000000000000000000" pitchFamily="2" charset="0"/>
              </a:rPr>
              <a:t>Apakah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dolar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konstan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lebih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baik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mengukur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pengaruh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b="0" i="0" dirty="0" err="1">
                <a:effectLst/>
                <a:latin typeface="Roboto" panose="02000000000000000000" pitchFamily="2" charset="0"/>
              </a:rPr>
              <a:t>Perlakuan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akutansi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terhadap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b="0" i="0" dirty="0" err="1">
                <a:effectLst/>
                <a:latin typeface="Roboto" panose="02000000000000000000" pitchFamily="2" charset="0"/>
              </a:rPr>
              <a:t>Akutansi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luar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negeri </a:t>
            </a:r>
          </a:p>
          <a:p>
            <a:r>
              <a:rPr lang="en-ID" b="0" i="0" dirty="0" err="1">
                <a:effectLst/>
                <a:latin typeface="Roboto" panose="02000000000000000000" pitchFamily="2" charset="0"/>
              </a:rPr>
              <a:t>Menghindari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fenomena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kejatuhan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ganda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ID" b="1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ID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pos-pos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 di Amerika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Serikat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ditentukan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menyajikan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ulang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dolar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kon</a:t>
            </a:r>
            <a:r>
              <a:rPr lang="en-ID" b="0" i="0" dirty="0">
                <a:effectLst/>
                <a:latin typeface="Roboto" panose="02000000000000000000" pitchFamily="2" charset="0"/>
              </a:rPr>
              <a:t> stan,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saldo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awal</a:t>
            </a:r>
            <a:r>
              <a:rPr lang="en-ID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akhit</a:t>
            </a:r>
            <a:r>
              <a:rPr lang="en-ID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serta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transaksi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dalam</a:t>
            </a:r>
            <a:r>
              <a:rPr lang="en-ID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seluruh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aktiva</a:t>
            </a:r>
            <a:r>
              <a:rPr lang="en-ID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kewajiban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termasuk</a:t>
            </a:r>
            <a:r>
              <a:rPr lang="en-ID" b="0" i="0" dirty="0">
                <a:effectLst/>
                <a:latin typeface="Roboto" panose="02000000000000000000" pitchFamily="2" charset="0"/>
              </a:rPr>
              <a:t> utang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jangka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panjang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),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angka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dihasilkan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diungkapkan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pos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terpisah</a:t>
            </a:r>
            <a:r>
              <a:rPr lang="en-ID" b="0" i="0" dirty="0">
                <a:effectLst/>
                <a:latin typeface="Roboto" panose="02000000000000000000" pitchFamily="2" charset="0"/>
              </a:rPr>
              <a:t>. </a:t>
            </a:r>
          </a:p>
          <a:p>
            <a:r>
              <a:rPr lang="en-ID" b="0" i="0" dirty="0">
                <a:effectLst/>
                <a:latin typeface="Roboto" panose="02000000000000000000" pitchFamily="2" charset="0"/>
              </a:rPr>
              <a:t>Di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Inggris</a:t>
            </a:r>
            <a:r>
              <a:rPr lang="en-ID" b="0" i="0" dirty="0">
                <a:effectLst/>
                <a:latin typeface="Roboto" panose="02000000000000000000" pitchFamily="2" charset="0"/>
              </a:rPr>
              <a:t>,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keuntungan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pos-pos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dipisahkan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menjadi</a:t>
            </a:r>
            <a:r>
              <a:rPr lang="en-ID" b="0" i="0" dirty="0">
                <a:effectLst/>
                <a:latin typeface="Roboto" panose="02000000000000000000" pitchFamily="2" charset="0"/>
              </a:rPr>
              <a:t> modal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kerja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0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mekanisme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.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Kedua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angka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tersebut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ditentukan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melalui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khusus</a:t>
            </a:r>
            <a:r>
              <a:rPr lang="en-ID" b="0" i="0" dirty="0">
                <a:effectLst/>
                <a:latin typeface="Roboto" panose="02000000000000000000" pitchFamily="2" charset="0"/>
              </a:rPr>
              <a:t>.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Mekanisme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penyesuaian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mengindikasikan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manfaat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atau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)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kepada</a:t>
            </a:r>
            <a:r>
              <a:rPr lang="en-ID" b="0" i="0" dirty="0">
                <a:effectLst/>
                <a:latin typeface="Roboto" panose="02000000000000000000" pitchFamily="2" charset="0"/>
              </a:rPr>
              <a:t> para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pemegang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saham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berasal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pembiayaan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utama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selama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suatu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periode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perubahan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harga</a:t>
            </a:r>
            <a:r>
              <a:rPr lang="en-ID" b="0" i="0" dirty="0">
                <a:effectLst/>
                <a:latin typeface="Roboto" panose="02000000000000000000" pitchFamily="2" charset="0"/>
              </a:rPr>
              <a:t>. Angka-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angka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ini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ditambahkan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atas</a:t>
            </a:r>
            <a:r>
              <a:rPr lang="en-ID" b="0" i="0" dirty="0">
                <a:effectLst/>
                <a:latin typeface="Roboto" panose="02000000000000000000" pitchFamily="2" charset="0"/>
              </a:rPr>
              <a:t> (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dikurangi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dari</a:t>
            </a:r>
            <a:r>
              <a:rPr lang="en-ID" b="0" i="0" dirty="0">
                <a:effectLst/>
                <a:latin typeface="Roboto" panose="02000000000000000000" pitchFamily="2" charset="0"/>
              </a:rPr>
              <a:t>)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operasi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menghasilkan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ukuran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kemakmuran</a:t>
            </a:r>
            <a:r>
              <a:rPr lang="en-ID" b="0" i="0" dirty="0">
                <a:effectLst/>
                <a:latin typeface="Roboto" panose="02000000000000000000" pitchFamily="2" charset="0"/>
              </a:rPr>
              <a:t>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dapat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dihapuskan</a:t>
            </a:r>
            <a:r>
              <a:rPr lang="en-ID" b="0" i="0" dirty="0">
                <a:effectLst/>
                <a:latin typeface="Roboto" panose="02000000000000000000" pitchFamily="2" charset="0"/>
              </a:rPr>
              <a:t>, yang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disebut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sebagai</a:t>
            </a:r>
            <a:r>
              <a:rPr lang="en-ID" b="0" i="0" dirty="0">
                <a:effectLst/>
                <a:latin typeface="Roboto" panose="02000000000000000000" pitchFamily="2" charset="0"/>
              </a:rPr>
              <a:t> "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Laba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Biaya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Kini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Teratribusi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Kepada</a:t>
            </a:r>
            <a:r>
              <a:rPr lang="en-ID" b="0" i="0" dirty="0"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effectLst/>
                <a:latin typeface="Roboto" panose="02000000000000000000" pitchFamily="2" charset="0"/>
              </a:rPr>
              <a:t>Pemegang</a:t>
            </a:r>
            <a:r>
              <a:rPr lang="en-ID" b="0" i="0" dirty="0">
                <a:effectLst/>
                <a:latin typeface="Roboto" panose="02000000000000000000" pitchFamily="2" charset="0"/>
              </a:rPr>
              <a:t> Saham". </a:t>
            </a:r>
          </a:p>
          <a:p>
            <a:pPr marL="0" indent="0">
              <a:buNone/>
            </a:pPr>
            <a:r>
              <a:rPr lang="en-ID" b="1" i="0" dirty="0" err="1">
                <a:effectLst/>
                <a:latin typeface="Roboto" panose="02000000000000000000" pitchFamily="2" charset="0"/>
              </a:rPr>
              <a:t>Tujuan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akuntansi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inflasi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adalah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mengukur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kinerja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suatu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memungkinkan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setiap</a:t>
            </a:r>
            <a:r>
              <a:rPr lang="en-ID" b="1" i="0" dirty="0">
                <a:effectLst/>
                <a:latin typeface="Roboto" panose="02000000000000000000" pitchFamily="2" charset="0"/>
              </a:rPr>
              <a:t> orang yang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tertarik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mengukur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jumlah</a:t>
            </a:r>
            <a:r>
              <a:rPr lang="en-ID" b="1" i="0" dirty="0">
                <a:effectLst/>
                <a:latin typeface="Roboto" panose="02000000000000000000" pitchFamily="2" charset="0"/>
              </a:rPr>
              <a:t>,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waktu</a:t>
            </a:r>
            <a:r>
              <a:rPr lang="en-ID" b="1" i="0" dirty="0">
                <a:effectLst/>
                <a:latin typeface="Roboto" panose="02000000000000000000" pitchFamily="2" charset="0"/>
              </a:rPr>
              <a:t>, dan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kemungkinan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arus</a:t>
            </a:r>
            <a:r>
              <a:rPr lang="en-ID" b="1" i="0" dirty="0">
                <a:effectLst/>
                <a:latin typeface="Roboto" panose="02000000000000000000" pitchFamily="2" charset="0"/>
              </a:rPr>
              <a:t> kas masa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depan</a:t>
            </a:r>
            <a:r>
              <a:rPr lang="en-ID" b="1" i="0" dirty="0">
                <a:effectLst/>
                <a:latin typeface="Roboto" panose="02000000000000000000" pitchFamily="2" charset="0"/>
              </a:rPr>
              <a:t>.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Suatu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perusahaan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dapat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mengukur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penguasaannya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terhadap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barang</a:t>
            </a:r>
            <a:r>
              <a:rPr lang="en-ID" b="1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jasa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tertentu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dengan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menggunakan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indeks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untuk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mengukur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keruntungan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dan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kerugian</a:t>
            </a:r>
            <a:r>
              <a:rPr lang="en-ID" b="1" i="0" dirty="0">
                <a:effectLst/>
                <a:latin typeface="Roboto" panose="02000000000000000000" pitchFamily="2" charset="0"/>
              </a:rPr>
              <a:t> </a:t>
            </a:r>
            <a:r>
              <a:rPr lang="en-ID" b="1" i="0" dirty="0" err="1">
                <a:effectLst/>
                <a:latin typeface="Roboto" panose="02000000000000000000" pitchFamily="2" charset="0"/>
              </a:rPr>
              <a:t>moneter</a:t>
            </a:r>
            <a:r>
              <a:rPr lang="en-ID" b="1" i="0" dirty="0">
                <a:effectLst/>
                <a:latin typeface="Roboto" panose="02000000000000000000" pitchFamily="2" charset="0"/>
              </a:rPr>
              <a:t>.</a:t>
            </a:r>
            <a:endParaRPr lang="en-ID" b="1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14002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2019</Words>
  <Application>Microsoft Office PowerPoint</Application>
  <PresentationFormat>Widescreen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Helvetica Neue</vt:lpstr>
      <vt:lpstr>Roboto</vt:lpstr>
      <vt:lpstr>Wingdings 3</vt:lpstr>
      <vt:lpstr>Ion Boardroom</vt:lpstr>
      <vt:lpstr>Pelaporan Keuangan dan Perubahan Harga</vt:lpstr>
      <vt:lpstr>Definisi Perubahan Harga</vt:lpstr>
      <vt:lpstr>Mengapa Laporan Keuangan memiliki potensi untuk menyesatkan selama periode perubahan harga?</vt:lpstr>
      <vt:lpstr>Pernyataan di Meksiko mengenai akuntansi inflasi B-10 konsisten dengan daya beli konstan harga historis</vt:lpstr>
      <vt:lpstr>PowerPoint Presentation</vt:lpstr>
      <vt:lpstr>Sudut Pandang Internasional terhadap Akutansi Inflasi</vt:lpstr>
      <vt:lpstr>PowerPoint Presentation</vt:lpstr>
      <vt:lpstr>Badan Standar Akutansi Internasional  </vt:lpstr>
      <vt:lpstr>Isu- Isu serta Keuntungan dan Kerugian Inflasi </vt:lpstr>
      <vt:lpstr>Akutansi untuk inflasi di luar negeri</vt:lpstr>
      <vt:lpstr>Studi Kasus</vt:lpstr>
      <vt:lpstr>Analisa secara ringkas dari studi kasus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Siti Sarah</cp:lastModifiedBy>
  <cp:revision>20</cp:revision>
  <dcterms:created xsi:type="dcterms:W3CDTF">2024-09-30T12:13:50Z</dcterms:created>
  <dcterms:modified xsi:type="dcterms:W3CDTF">2024-10-17T12:32:37Z</dcterms:modified>
</cp:coreProperties>
</file>